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5"/>
  </p:notesMasterIdLst>
  <p:handoutMasterIdLst>
    <p:handoutMasterId r:id="rId126"/>
  </p:handoutMasterIdLst>
  <p:sldIdLst>
    <p:sldId id="256" r:id="rId2"/>
    <p:sldId id="399" r:id="rId3"/>
    <p:sldId id="312" r:id="rId4"/>
    <p:sldId id="398" r:id="rId5"/>
    <p:sldId id="309" r:id="rId6"/>
    <p:sldId id="422" r:id="rId7"/>
    <p:sldId id="421" r:id="rId8"/>
    <p:sldId id="269" r:id="rId9"/>
    <p:sldId id="360" r:id="rId10"/>
    <p:sldId id="282" r:id="rId11"/>
    <p:sldId id="367" r:id="rId12"/>
    <p:sldId id="368" r:id="rId13"/>
    <p:sldId id="369" r:id="rId14"/>
    <p:sldId id="310" r:id="rId15"/>
    <p:sldId id="514" r:id="rId16"/>
    <p:sldId id="375" r:id="rId17"/>
    <p:sldId id="366" r:id="rId18"/>
    <p:sldId id="387" r:id="rId19"/>
    <p:sldId id="388" r:id="rId20"/>
    <p:sldId id="523" r:id="rId21"/>
    <p:sldId id="384" r:id="rId22"/>
    <p:sldId id="385" r:id="rId23"/>
    <p:sldId id="386" r:id="rId24"/>
    <p:sldId id="371" r:id="rId25"/>
    <p:sldId id="370" r:id="rId26"/>
    <p:sldId id="389" r:id="rId27"/>
    <p:sldId id="390" r:id="rId28"/>
    <p:sldId id="376" r:id="rId29"/>
    <p:sldId id="377" r:id="rId30"/>
    <p:sldId id="378" r:id="rId31"/>
    <p:sldId id="281" r:id="rId32"/>
    <p:sldId id="391" r:id="rId33"/>
    <p:sldId id="379" r:id="rId34"/>
    <p:sldId id="380" r:id="rId35"/>
    <p:sldId id="383" r:id="rId36"/>
    <p:sldId id="408" r:id="rId37"/>
    <p:sldId id="393" r:id="rId38"/>
    <p:sldId id="396" r:id="rId39"/>
    <p:sldId id="401" r:id="rId40"/>
    <p:sldId id="400" r:id="rId41"/>
    <p:sldId id="402" r:id="rId42"/>
    <p:sldId id="404" r:id="rId43"/>
    <p:sldId id="392" r:id="rId44"/>
    <p:sldId id="405" r:id="rId45"/>
    <p:sldId id="406" r:id="rId46"/>
    <p:sldId id="407" r:id="rId47"/>
    <p:sldId id="410" r:id="rId48"/>
    <p:sldId id="411" r:id="rId49"/>
    <p:sldId id="412" r:id="rId50"/>
    <p:sldId id="289" r:id="rId51"/>
    <p:sldId id="263" r:id="rId52"/>
    <p:sldId id="292" r:id="rId53"/>
    <p:sldId id="293" r:id="rId54"/>
    <p:sldId id="265" r:id="rId55"/>
    <p:sldId id="413" r:id="rId56"/>
    <p:sldId id="414" r:id="rId57"/>
    <p:sldId id="415" r:id="rId58"/>
    <p:sldId id="416" r:id="rId59"/>
    <p:sldId id="299" r:id="rId60"/>
    <p:sldId id="294" r:id="rId61"/>
    <p:sldId id="417" r:id="rId62"/>
    <p:sldId id="420" r:id="rId63"/>
    <p:sldId id="425" r:id="rId64"/>
    <p:sldId id="426" r:id="rId65"/>
    <p:sldId id="427" r:id="rId66"/>
    <p:sldId id="428" r:id="rId67"/>
    <p:sldId id="429" r:id="rId68"/>
    <p:sldId id="431" r:id="rId69"/>
    <p:sldId id="432" r:id="rId70"/>
    <p:sldId id="433" r:id="rId71"/>
    <p:sldId id="434" r:id="rId72"/>
    <p:sldId id="435" r:id="rId73"/>
    <p:sldId id="295" r:id="rId74"/>
    <p:sldId id="296" r:id="rId75"/>
    <p:sldId id="297" r:id="rId76"/>
    <p:sldId id="438" r:id="rId77"/>
    <p:sldId id="459" r:id="rId78"/>
    <p:sldId id="472" r:id="rId79"/>
    <p:sldId id="467" r:id="rId80"/>
    <p:sldId id="260" r:id="rId81"/>
    <p:sldId id="500" r:id="rId82"/>
    <p:sldId id="437" r:id="rId83"/>
    <p:sldId id="439" r:id="rId84"/>
    <p:sldId id="440" r:id="rId85"/>
    <p:sldId id="497" r:id="rId86"/>
    <p:sldId id="498" r:id="rId87"/>
    <p:sldId id="499" r:id="rId88"/>
    <p:sldId id="501" r:id="rId89"/>
    <p:sldId id="442" r:id="rId90"/>
    <p:sldId id="451" r:id="rId91"/>
    <p:sldId id="444" r:id="rId92"/>
    <p:sldId id="449" r:id="rId93"/>
    <p:sldId id="452" r:id="rId94"/>
    <p:sldId id="524" r:id="rId95"/>
    <p:sldId id="454" r:id="rId96"/>
    <p:sldId id="455" r:id="rId97"/>
    <p:sldId id="525" r:id="rId98"/>
    <p:sldId id="460" r:id="rId99"/>
    <p:sldId id="461" r:id="rId100"/>
    <p:sldId id="463" r:id="rId101"/>
    <p:sldId id="462" r:id="rId102"/>
    <p:sldId id="504" r:id="rId103"/>
    <p:sldId id="507" r:id="rId104"/>
    <p:sldId id="510" r:id="rId105"/>
    <p:sldId id="513" r:id="rId106"/>
    <p:sldId id="266" r:id="rId107"/>
    <p:sldId id="473" r:id="rId108"/>
    <p:sldId id="474" r:id="rId109"/>
    <p:sldId id="475" r:id="rId110"/>
    <p:sldId id="490" r:id="rId111"/>
    <p:sldId id="305" r:id="rId112"/>
    <p:sldId id="339" r:id="rId113"/>
    <p:sldId id="307" r:id="rId114"/>
    <p:sldId id="492" r:id="rId115"/>
    <p:sldId id="267" r:id="rId116"/>
    <p:sldId id="495" r:id="rId117"/>
    <p:sldId id="477" r:id="rId118"/>
    <p:sldId id="478" r:id="rId119"/>
    <p:sldId id="479" r:id="rId120"/>
    <p:sldId id="480" r:id="rId121"/>
    <p:sldId id="481" r:id="rId122"/>
    <p:sldId id="482" r:id="rId123"/>
    <p:sldId id="341" r:id="rId1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CC33"/>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4" d="100"/>
          <a:sy n="24" d="100"/>
        </p:scale>
        <p:origin x="3762" y="36"/>
      </p:cViewPr>
      <p:guideLst>
        <p:guide orient="horz" pos="2160"/>
        <p:guide pos="2880"/>
      </p:guideLst>
    </p:cSldViewPr>
  </p:slideViewPr>
  <p:outlineViewPr>
    <p:cViewPr>
      <p:scale>
        <a:sx n="33" d="100"/>
        <a:sy n="33" d="100"/>
      </p:scale>
      <p:origin x="48" y="944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77" tIns="46589" rIns="93177" bIns="46589" rtlCol="0"/>
          <a:lstStyle>
            <a:lvl1pPr algn="r">
              <a:defRPr sz="1200"/>
            </a:lvl1pPr>
          </a:lstStyle>
          <a:p>
            <a:fld id="{D7BC1316-C9BF-4DEE-9465-3DCDD3A7F932}" type="datetimeFigureOut">
              <a:rPr lang="en-US" smtClean="0"/>
              <a:pPr/>
              <a:t>1/5/2024</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77" tIns="46589" rIns="93177" bIns="46589" rtlCol="0" anchor="b"/>
          <a:lstStyle>
            <a:lvl1pPr algn="r">
              <a:defRPr sz="1200"/>
            </a:lvl1pPr>
          </a:lstStyle>
          <a:p>
            <a:fld id="{F6EE80F3-8BBF-4FB6-BDF4-F09570F02787}" type="slidenum">
              <a:rPr lang="en-US" smtClean="0"/>
              <a:pPr/>
              <a:t>‹#›</a:t>
            </a:fld>
            <a:endParaRPr lang="en-US" dirty="0"/>
          </a:p>
        </p:txBody>
      </p:sp>
    </p:spTree>
    <p:extLst>
      <p:ext uri="{BB962C8B-B14F-4D97-AF65-F5344CB8AC3E}">
        <p14:creationId xmlns:p14="http://schemas.microsoft.com/office/powerpoint/2010/main" val="31053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7" tIns="46589" rIns="93177" bIns="46589" rtlCol="0"/>
          <a:lstStyle>
            <a:lvl1pPr algn="r">
              <a:defRPr sz="1200"/>
            </a:lvl1pPr>
          </a:lstStyle>
          <a:p>
            <a:fld id="{FF0BA635-B32F-481F-A6FC-51C5327E004E}" type="datetimeFigureOut">
              <a:rPr lang="en-US" smtClean="0"/>
              <a:pPr/>
              <a:t>1/5/2024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3859E1D1-1984-4E15-9202-A3FC28F59433}" type="slidenum">
              <a:rPr lang="en-US" smtClean="0"/>
              <a:pPr/>
              <a:t>‹#›</a:t>
            </a:fld>
            <a:endParaRPr lang="en-US" dirty="0"/>
          </a:p>
        </p:txBody>
      </p:sp>
    </p:spTree>
    <p:extLst>
      <p:ext uri="{BB962C8B-B14F-4D97-AF65-F5344CB8AC3E}">
        <p14:creationId xmlns:p14="http://schemas.microsoft.com/office/powerpoint/2010/main" val="138480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a:t>
            </a:fld>
            <a:endParaRPr lang="en-US" dirty="0"/>
          </a:p>
        </p:txBody>
      </p:sp>
    </p:spTree>
    <p:extLst>
      <p:ext uri="{BB962C8B-B14F-4D97-AF65-F5344CB8AC3E}">
        <p14:creationId xmlns:p14="http://schemas.microsoft.com/office/powerpoint/2010/main" val="47608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18</a:t>
            </a:fld>
            <a:endParaRPr lang="en-US" dirty="0"/>
          </a:p>
        </p:txBody>
      </p:sp>
    </p:spTree>
    <p:extLst>
      <p:ext uri="{BB962C8B-B14F-4D97-AF65-F5344CB8AC3E}">
        <p14:creationId xmlns:p14="http://schemas.microsoft.com/office/powerpoint/2010/main" val="1405872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19</a:t>
            </a:fld>
            <a:endParaRPr lang="en-US" dirty="0"/>
          </a:p>
        </p:txBody>
      </p:sp>
    </p:spTree>
    <p:extLst>
      <p:ext uri="{BB962C8B-B14F-4D97-AF65-F5344CB8AC3E}">
        <p14:creationId xmlns:p14="http://schemas.microsoft.com/office/powerpoint/2010/main" val="388903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20</a:t>
            </a:fld>
            <a:endParaRPr lang="en-US" dirty="0"/>
          </a:p>
        </p:txBody>
      </p:sp>
    </p:spTree>
    <p:extLst>
      <p:ext uri="{BB962C8B-B14F-4D97-AF65-F5344CB8AC3E}">
        <p14:creationId xmlns:p14="http://schemas.microsoft.com/office/powerpoint/2010/main" val="3668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25</a:t>
            </a:fld>
            <a:endParaRPr lang="en-US" dirty="0"/>
          </a:p>
        </p:txBody>
      </p:sp>
    </p:spTree>
    <p:extLst>
      <p:ext uri="{BB962C8B-B14F-4D97-AF65-F5344CB8AC3E}">
        <p14:creationId xmlns:p14="http://schemas.microsoft.com/office/powerpoint/2010/main" val="2049346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26</a:t>
            </a:fld>
            <a:endParaRPr lang="en-US" dirty="0"/>
          </a:p>
        </p:txBody>
      </p:sp>
    </p:spTree>
    <p:extLst>
      <p:ext uri="{BB962C8B-B14F-4D97-AF65-F5344CB8AC3E}">
        <p14:creationId xmlns:p14="http://schemas.microsoft.com/office/powerpoint/2010/main" val="299286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27</a:t>
            </a:fld>
            <a:endParaRPr lang="en-US" dirty="0"/>
          </a:p>
        </p:txBody>
      </p:sp>
    </p:spTree>
    <p:extLst>
      <p:ext uri="{BB962C8B-B14F-4D97-AF65-F5344CB8AC3E}">
        <p14:creationId xmlns:p14="http://schemas.microsoft.com/office/powerpoint/2010/main" val="1250145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31</a:t>
            </a:fld>
            <a:endParaRPr lang="en-US" dirty="0"/>
          </a:p>
        </p:txBody>
      </p:sp>
    </p:spTree>
    <p:extLst>
      <p:ext uri="{BB962C8B-B14F-4D97-AF65-F5344CB8AC3E}">
        <p14:creationId xmlns:p14="http://schemas.microsoft.com/office/powerpoint/2010/main" val="342799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have you done so far? </a:t>
            </a:r>
          </a:p>
          <a:p>
            <a:pPr marL="171450" indent="-171450">
              <a:buFont typeface="Arial" panose="020B0604020202020204" pitchFamily="34" charset="0"/>
              <a:buChar char="•"/>
            </a:pPr>
            <a:r>
              <a:rPr lang="en-US" dirty="0"/>
              <a:t>Compared the Stated Name, Address, and DOB to this page</a:t>
            </a:r>
          </a:p>
          <a:p>
            <a:pPr marL="171450" indent="-171450">
              <a:buFont typeface="Arial" panose="020B0604020202020204" pitchFamily="34" charset="0"/>
              <a:buChar char="•"/>
            </a:pPr>
            <a:r>
              <a:rPr lang="en-US" dirty="0"/>
              <a:t>Compared the Name on the ID to this page</a:t>
            </a:r>
          </a:p>
          <a:p>
            <a:pPr marL="171450" indent="-171450">
              <a:buFont typeface="Arial" panose="020B0604020202020204" pitchFamily="34" charset="0"/>
              <a:buChar char="•"/>
            </a:pPr>
            <a:r>
              <a:rPr lang="en-US" dirty="0"/>
              <a:t>Compared the picture on the ID to the voter standing before you</a:t>
            </a:r>
          </a:p>
        </p:txBody>
      </p:sp>
      <p:sp>
        <p:nvSpPr>
          <p:cNvPr id="4" name="Slide Number Placeholder 3"/>
          <p:cNvSpPr>
            <a:spLocks noGrp="1"/>
          </p:cNvSpPr>
          <p:nvPr>
            <p:ph type="sldNum" sz="quarter" idx="5"/>
          </p:nvPr>
        </p:nvSpPr>
        <p:spPr/>
        <p:txBody>
          <a:bodyPr/>
          <a:lstStyle/>
          <a:p>
            <a:fld id="{3859E1D1-1984-4E15-9202-A3FC28F59433}" type="slidenum">
              <a:rPr lang="en-US" smtClean="0"/>
              <a:pPr/>
              <a:t>32</a:t>
            </a:fld>
            <a:endParaRPr lang="en-US" dirty="0"/>
          </a:p>
        </p:txBody>
      </p:sp>
    </p:spTree>
    <p:extLst>
      <p:ext uri="{BB962C8B-B14F-4D97-AF65-F5344CB8AC3E}">
        <p14:creationId xmlns:p14="http://schemas.microsoft.com/office/powerpoint/2010/main" val="2943645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in the County?  </a:t>
            </a:r>
          </a:p>
          <a:p>
            <a:r>
              <a:rPr lang="en-US" dirty="0"/>
              <a:t>Congressional District Issue </a:t>
            </a:r>
          </a:p>
        </p:txBody>
      </p:sp>
      <p:sp>
        <p:nvSpPr>
          <p:cNvPr id="4" name="Slide Number Placeholder 3"/>
          <p:cNvSpPr>
            <a:spLocks noGrp="1"/>
          </p:cNvSpPr>
          <p:nvPr>
            <p:ph type="sldNum" sz="quarter" idx="5"/>
          </p:nvPr>
        </p:nvSpPr>
        <p:spPr/>
        <p:txBody>
          <a:bodyPr/>
          <a:lstStyle/>
          <a:p>
            <a:fld id="{3859E1D1-1984-4E15-9202-A3FC28F59433}" type="slidenum">
              <a:rPr lang="en-US" smtClean="0"/>
              <a:pPr/>
              <a:t>37</a:t>
            </a:fld>
            <a:endParaRPr lang="en-US" dirty="0"/>
          </a:p>
        </p:txBody>
      </p:sp>
    </p:spTree>
    <p:extLst>
      <p:ext uri="{BB962C8B-B14F-4D97-AF65-F5344CB8AC3E}">
        <p14:creationId xmlns:p14="http://schemas.microsoft.com/office/powerpoint/2010/main" val="1801480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5 Counties Are in two Congressional Districts</a:t>
            </a:r>
          </a:p>
          <a:p>
            <a:pPr marL="171450" indent="-171450">
              <a:buFont typeface="Arial" panose="020B0604020202020204" pitchFamily="34" charset="0"/>
              <a:buChar char="•"/>
            </a:pPr>
            <a:r>
              <a:rPr lang="en-US" dirty="0"/>
              <a:t>Newton</a:t>
            </a:r>
          </a:p>
          <a:p>
            <a:pPr marL="171450" indent="-171450">
              <a:buFont typeface="Arial" panose="020B0604020202020204" pitchFamily="34" charset="0"/>
              <a:buChar char="•"/>
            </a:pPr>
            <a:r>
              <a:rPr lang="en-US" dirty="0"/>
              <a:t>Crawford </a:t>
            </a:r>
          </a:p>
          <a:p>
            <a:pPr marL="171450" indent="-171450">
              <a:buFont typeface="Arial" panose="020B0604020202020204" pitchFamily="34" charset="0"/>
              <a:buChar char="•"/>
            </a:pPr>
            <a:r>
              <a:rPr lang="en-US" dirty="0"/>
              <a:t>Sabastian </a:t>
            </a:r>
          </a:p>
          <a:p>
            <a:pPr marL="171450" indent="-171450">
              <a:buFont typeface="Arial" panose="020B0604020202020204" pitchFamily="34" charset="0"/>
              <a:buChar char="•"/>
            </a:pPr>
            <a:r>
              <a:rPr lang="en-US" dirty="0"/>
              <a:t>Searcy</a:t>
            </a:r>
          </a:p>
          <a:p>
            <a:pPr marL="171450" indent="-171450">
              <a:buFont typeface="Arial" panose="020B0604020202020204" pitchFamily="34" charset="0"/>
              <a:buChar char="•"/>
            </a:pPr>
            <a:r>
              <a:rPr lang="en-US" dirty="0"/>
              <a:t>Jefferson</a:t>
            </a:r>
          </a:p>
        </p:txBody>
      </p:sp>
      <p:sp>
        <p:nvSpPr>
          <p:cNvPr id="4" name="Slide Number Placeholder 3"/>
          <p:cNvSpPr>
            <a:spLocks noGrp="1"/>
          </p:cNvSpPr>
          <p:nvPr>
            <p:ph type="sldNum" sz="quarter" idx="5"/>
          </p:nvPr>
        </p:nvSpPr>
        <p:spPr/>
        <p:txBody>
          <a:bodyPr/>
          <a:lstStyle/>
          <a:p>
            <a:fld id="{3859E1D1-1984-4E15-9202-A3FC28F59433}" type="slidenum">
              <a:rPr lang="en-US" smtClean="0"/>
              <a:pPr/>
              <a:t>38</a:t>
            </a:fld>
            <a:endParaRPr lang="en-US" dirty="0"/>
          </a:p>
        </p:txBody>
      </p:sp>
    </p:spTree>
    <p:extLst>
      <p:ext uri="{BB962C8B-B14F-4D97-AF65-F5344CB8AC3E}">
        <p14:creationId xmlns:p14="http://schemas.microsoft.com/office/powerpoint/2010/main" val="312252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voting hours:</a:t>
            </a:r>
          </a:p>
          <a:p>
            <a:r>
              <a:rPr lang="en-US" dirty="0"/>
              <a:t>Processing voters</a:t>
            </a:r>
          </a:p>
          <a:p>
            <a:r>
              <a:rPr lang="en-US" dirty="0"/>
              <a:t>Primary &amp; Runoff points of emphasis</a:t>
            </a:r>
          </a:p>
          <a:p>
            <a:r>
              <a:rPr lang="en-US" dirty="0"/>
              <a:t>Fail-Safe voting, etc.</a:t>
            </a:r>
          </a:p>
          <a:p>
            <a:r>
              <a:rPr lang="en-US" dirty="0"/>
              <a:t>Assisting voters</a:t>
            </a:r>
          </a:p>
          <a:p>
            <a:r>
              <a:rPr lang="en-US" dirty="0"/>
              <a:t>Provisional voting</a:t>
            </a:r>
          </a:p>
          <a:p>
            <a:r>
              <a:rPr lang="en-US" dirty="0"/>
              <a:t>Poll watchers</a:t>
            </a:r>
          </a:p>
          <a:p>
            <a:r>
              <a:rPr lang="en-US" dirty="0"/>
              <a:t>Electioneering</a:t>
            </a:r>
          </a:p>
          <a:p>
            <a:r>
              <a:rPr lang="en-US" dirty="0"/>
              <a:t>Spoiled and abandoned ballots</a:t>
            </a:r>
          </a:p>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3</a:t>
            </a:fld>
            <a:endParaRPr lang="en-US" dirty="0"/>
          </a:p>
        </p:txBody>
      </p:sp>
    </p:spTree>
    <p:extLst>
      <p:ext uri="{BB962C8B-B14F-4D97-AF65-F5344CB8AC3E}">
        <p14:creationId xmlns:p14="http://schemas.microsoft.com/office/powerpoint/2010/main" val="3902413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in the County?  </a:t>
            </a:r>
          </a:p>
          <a:p>
            <a:r>
              <a:rPr lang="en-US" dirty="0"/>
              <a:t>Congressional District Issue </a:t>
            </a:r>
          </a:p>
        </p:txBody>
      </p:sp>
      <p:sp>
        <p:nvSpPr>
          <p:cNvPr id="4" name="Slide Number Placeholder 3"/>
          <p:cNvSpPr>
            <a:spLocks noGrp="1"/>
          </p:cNvSpPr>
          <p:nvPr>
            <p:ph type="sldNum" sz="quarter" idx="5"/>
          </p:nvPr>
        </p:nvSpPr>
        <p:spPr/>
        <p:txBody>
          <a:bodyPr/>
          <a:lstStyle/>
          <a:p>
            <a:fld id="{3859E1D1-1984-4E15-9202-A3FC28F59433}" type="slidenum">
              <a:rPr lang="en-US" smtClean="0"/>
              <a:pPr/>
              <a:t>39</a:t>
            </a:fld>
            <a:endParaRPr lang="en-US" dirty="0"/>
          </a:p>
        </p:txBody>
      </p:sp>
    </p:spTree>
    <p:extLst>
      <p:ext uri="{BB962C8B-B14F-4D97-AF65-F5344CB8AC3E}">
        <p14:creationId xmlns:p14="http://schemas.microsoft.com/office/powerpoint/2010/main" val="2687776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in the County?  </a:t>
            </a:r>
          </a:p>
          <a:p>
            <a:r>
              <a:rPr lang="en-US" dirty="0"/>
              <a:t>Congressional District Issue </a:t>
            </a:r>
          </a:p>
        </p:txBody>
      </p:sp>
      <p:sp>
        <p:nvSpPr>
          <p:cNvPr id="4" name="Slide Number Placeholder 3"/>
          <p:cNvSpPr>
            <a:spLocks noGrp="1"/>
          </p:cNvSpPr>
          <p:nvPr>
            <p:ph type="sldNum" sz="quarter" idx="5"/>
          </p:nvPr>
        </p:nvSpPr>
        <p:spPr/>
        <p:txBody>
          <a:bodyPr/>
          <a:lstStyle/>
          <a:p>
            <a:fld id="{3859E1D1-1984-4E15-9202-A3FC28F59433}" type="slidenum">
              <a:rPr lang="en-US" smtClean="0"/>
              <a:pPr/>
              <a:t>42</a:t>
            </a:fld>
            <a:endParaRPr lang="en-US" dirty="0"/>
          </a:p>
        </p:txBody>
      </p:sp>
    </p:spTree>
    <p:extLst>
      <p:ext uri="{BB962C8B-B14F-4D97-AF65-F5344CB8AC3E}">
        <p14:creationId xmlns:p14="http://schemas.microsoft.com/office/powerpoint/2010/main" val="838461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50</a:t>
            </a:fld>
            <a:endParaRPr lang="en-US" dirty="0"/>
          </a:p>
        </p:txBody>
      </p:sp>
    </p:spTree>
    <p:extLst>
      <p:ext uri="{BB962C8B-B14F-4D97-AF65-F5344CB8AC3E}">
        <p14:creationId xmlns:p14="http://schemas.microsoft.com/office/powerpoint/2010/main" val="2512732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51</a:t>
            </a:fld>
            <a:endParaRPr lang="en-US" dirty="0"/>
          </a:p>
        </p:txBody>
      </p:sp>
    </p:spTree>
    <p:extLst>
      <p:ext uri="{BB962C8B-B14F-4D97-AF65-F5344CB8AC3E}">
        <p14:creationId xmlns:p14="http://schemas.microsoft.com/office/powerpoint/2010/main" val="844231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not registered to vote… </a:t>
            </a:r>
          </a:p>
        </p:txBody>
      </p:sp>
      <p:sp>
        <p:nvSpPr>
          <p:cNvPr id="4" name="Slide Number Placeholder 3"/>
          <p:cNvSpPr>
            <a:spLocks noGrp="1"/>
          </p:cNvSpPr>
          <p:nvPr>
            <p:ph type="sldNum" sz="quarter" idx="10"/>
          </p:nvPr>
        </p:nvSpPr>
        <p:spPr/>
        <p:txBody>
          <a:bodyPr/>
          <a:lstStyle/>
          <a:p>
            <a:fld id="{3859E1D1-1984-4E15-9202-A3FC28F59433}" type="slidenum">
              <a:rPr lang="en-US" smtClean="0"/>
              <a:pPr/>
              <a:t>52</a:t>
            </a:fld>
            <a:endParaRPr lang="en-US" dirty="0"/>
          </a:p>
        </p:txBody>
      </p:sp>
    </p:spTree>
    <p:extLst>
      <p:ext uri="{BB962C8B-B14F-4D97-AF65-F5344CB8AC3E}">
        <p14:creationId xmlns:p14="http://schemas.microsoft.com/office/powerpoint/2010/main" val="2208131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53</a:t>
            </a:fld>
            <a:endParaRPr lang="en-US" dirty="0"/>
          </a:p>
        </p:txBody>
      </p:sp>
    </p:spTree>
    <p:extLst>
      <p:ext uri="{BB962C8B-B14F-4D97-AF65-F5344CB8AC3E}">
        <p14:creationId xmlns:p14="http://schemas.microsoft.com/office/powerpoint/2010/main" val="186152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54</a:t>
            </a:fld>
            <a:endParaRPr lang="en-US" dirty="0"/>
          </a:p>
        </p:txBody>
      </p:sp>
    </p:spTree>
    <p:extLst>
      <p:ext uri="{BB962C8B-B14F-4D97-AF65-F5344CB8AC3E}">
        <p14:creationId xmlns:p14="http://schemas.microsoft.com/office/powerpoint/2010/main" val="2192177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59</a:t>
            </a:fld>
            <a:endParaRPr lang="en-US" dirty="0"/>
          </a:p>
        </p:txBody>
      </p:sp>
    </p:spTree>
    <p:extLst>
      <p:ext uri="{BB962C8B-B14F-4D97-AF65-F5344CB8AC3E}">
        <p14:creationId xmlns:p14="http://schemas.microsoft.com/office/powerpoint/2010/main" val="1099384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60</a:t>
            </a:fld>
            <a:endParaRPr lang="en-US" dirty="0"/>
          </a:p>
        </p:txBody>
      </p:sp>
    </p:spTree>
    <p:extLst>
      <p:ext uri="{BB962C8B-B14F-4D97-AF65-F5344CB8AC3E}">
        <p14:creationId xmlns:p14="http://schemas.microsoft.com/office/powerpoint/2010/main" val="3266894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62</a:t>
            </a:fld>
            <a:endParaRPr lang="en-US" dirty="0"/>
          </a:p>
        </p:txBody>
      </p:sp>
    </p:spTree>
    <p:extLst>
      <p:ext uri="{BB962C8B-B14F-4D97-AF65-F5344CB8AC3E}">
        <p14:creationId xmlns:p14="http://schemas.microsoft.com/office/powerpoint/2010/main" val="266988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a:t>
            </a:fld>
            <a:endParaRPr lang="en-US" dirty="0"/>
          </a:p>
        </p:txBody>
      </p:sp>
    </p:spTree>
    <p:extLst>
      <p:ext uri="{BB962C8B-B14F-4D97-AF65-F5344CB8AC3E}">
        <p14:creationId xmlns:p14="http://schemas.microsoft.com/office/powerpoint/2010/main" val="346506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73</a:t>
            </a:fld>
            <a:endParaRPr lang="en-US" dirty="0"/>
          </a:p>
        </p:txBody>
      </p:sp>
    </p:spTree>
    <p:extLst>
      <p:ext uri="{BB962C8B-B14F-4D97-AF65-F5344CB8AC3E}">
        <p14:creationId xmlns:p14="http://schemas.microsoft.com/office/powerpoint/2010/main" val="2278136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74</a:t>
            </a:fld>
            <a:endParaRPr lang="en-US" dirty="0"/>
          </a:p>
        </p:txBody>
      </p:sp>
    </p:spTree>
    <p:extLst>
      <p:ext uri="{BB962C8B-B14F-4D97-AF65-F5344CB8AC3E}">
        <p14:creationId xmlns:p14="http://schemas.microsoft.com/office/powerpoint/2010/main" val="2693715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75</a:t>
            </a:fld>
            <a:endParaRPr lang="en-US" dirty="0"/>
          </a:p>
        </p:txBody>
      </p:sp>
    </p:spTree>
    <p:extLst>
      <p:ext uri="{BB962C8B-B14F-4D97-AF65-F5344CB8AC3E}">
        <p14:creationId xmlns:p14="http://schemas.microsoft.com/office/powerpoint/2010/main" val="6957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E7304-491E-41FE-A34C-CB0FA3D26298}" type="slidenum">
              <a:rPr lang="en-US" smtClean="0"/>
              <a:pPr/>
              <a:t>79</a:t>
            </a:fld>
            <a:endParaRPr lang="en-US" dirty="0"/>
          </a:p>
        </p:txBody>
      </p:sp>
    </p:spTree>
    <p:extLst>
      <p:ext uri="{BB962C8B-B14F-4D97-AF65-F5344CB8AC3E}">
        <p14:creationId xmlns:p14="http://schemas.microsoft.com/office/powerpoint/2010/main" val="837973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80</a:t>
            </a:fld>
            <a:endParaRPr lang="en-US" dirty="0"/>
          </a:p>
        </p:txBody>
      </p:sp>
    </p:spTree>
    <p:extLst>
      <p:ext uri="{BB962C8B-B14F-4D97-AF65-F5344CB8AC3E}">
        <p14:creationId xmlns:p14="http://schemas.microsoft.com/office/powerpoint/2010/main" val="1257467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E7304-491E-41FE-A34C-CB0FA3D26298}" type="slidenum">
              <a:rPr lang="en-US" smtClean="0"/>
              <a:pPr/>
              <a:t>90</a:t>
            </a:fld>
            <a:endParaRPr lang="en-US" dirty="0"/>
          </a:p>
        </p:txBody>
      </p:sp>
    </p:spTree>
    <p:extLst>
      <p:ext uri="{BB962C8B-B14F-4D97-AF65-F5344CB8AC3E}">
        <p14:creationId xmlns:p14="http://schemas.microsoft.com/office/powerpoint/2010/main" val="381193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9E1D1-1984-4E15-9202-A3FC28F59433}" type="slidenum">
              <a:rPr lang="en-US" smtClean="0"/>
              <a:pPr/>
              <a:t>92</a:t>
            </a:fld>
            <a:endParaRPr lang="en-US" dirty="0"/>
          </a:p>
        </p:txBody>
      </p:sp>
    </p:spTree>
    <p:extLst>
      <p:ext uri="{BB962C8B-B14F-4D97-AF65-F5344CB8AC3E}">
        <p14:creationId xmlns:p14="http://schemas.microsoft.com/office/powerpoint/2010/main" val="2807659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93</a:t>
            </a:fld>
            <a:endParaRPr lang="en-US" dirty="0"/>
          </a:p>
        </p:txBody>
      </p:sp>
    </p:spTree>
    <p:extLst>
      <p:ext uri="{BB962C8B-B14F-4D97-AF65-F5344CB8AC3E}">
        <p14:creationId xmlns:p14="http://schemas.microsoft.com/office/powerpoint/2010/main" val="1565065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94</a:t>
            </a:fld>
            <a:endParaRPr lang="en-US" dirty="0"/>
          </a:p>
        </p:txBody>
      </p:sp>
    </p:spTree>
    <p:extLst>
      <p:ext uri="{BB962C8B-B14F-4D97-AF65-F5344CB8AC3E}">
        <p14:creationId xmlns:p14="http://schemas.microsoft.com/office/powerpoint/2010/main" val="3685061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95</a:t>
            </a:fld>
            <a:endParaRPr lang="en-US" dirty="0"/>
          </a:p>
        </p:txBody>
      </p:sp>
    </p:spTree>
    <p:extLst>
      <p:ext uri="{BB962C8B-B14F-4D97-AF65-F5344CB8AC3E}">
        <p14:creationId xmlns:p14="http://schemas.microsoft.com/office/powerpoint/2010/main" val="309900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Before opening the poll, poll workers must verify that a voter can walk up to each machine, vote, and exit the voting area without being able to see the screen of any other machines.  </a:t>
            </a:r>
          </a:p>
          <a:p>
            <a:endParaRPr lang="en-US" sz="1000" dirty="0"/>
          </a:p>
          <a:p>
            <a:r>
              <a:rPr lang="en-US" sz="1000" dirty="0"/>
              <a:t>Voters must also be six feet away from all other machines; however, the fact the machines are six feet apart does not necessarily make the poll arrangement lawful.   </a:t>
            </a:r>
          </a:p>
          <a:p>
            <a:r>
              <a:rPr lang="en-US" sz="1000" dirty="0"/>
              <a:t>Each voter must be able to cast his or her vote in private. </a:t>
            </a:r>
          </a:p>
          <a:p>
            <a:endParaRPr lang="en-US" sz="1000" dirty="0"/>
          </a:p>
          <a:p>
            <a:r>
              <a:rPr lang="en-US" sz="1000" dirty="0"/>
              <a:t>The exterior of all voting machines must also be in plain view of the poll workers.  </a:t>
            </a:r>
          </a:p>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8</a:t>
            </a:fld>
            <a:endParaRPr lang="en-US" dirty="0"/>
          </a:p>
        </p:txBody>
      </p:sp>
    </p:spTree>
    <p:extLst>
      <p:ext uri="{BB962C8B-B14F-4D97-AF65-F5344CB8AC3E}">
        <p14:creationId xmlns:p14="http://schemas.microsoft.com/office/powerpoint/2010/main" val="143020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106</a:t>
            </a:fld>
            <a:endParaRPr lang="en-US" dirty="0"/>
          </a:p>
        </p:txBody>
      </p:sp>
    </p:spTree>
    <p:extLst>
      <p:ext uri="{BB962C8B-B14F-4D97-AF65-F5344CB8AC3E}">
        <p14:creationId xmlns:p14="http://schemas.microsoft.com/office/powerpoint/2010/main" val="232265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111</a:t>
            </a:fld>
            <a:endParaRPr lang="en-US" dirty="0"/>
          </a:p>
        </p:txBody>
      </p:sp>
    </p:spTree>
    <p:extLst>
      <p:ext uri="{BB962C8B-B14F-4D97-AF65-F5344CB8AC3E}">
        <p14:creationId xmlns:p14="http://schemas.microsoft.com/office/powerpoint/2010/main" val="4255105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Delivery to County Clerk could be performed by poll</a:t>
            </a:r>
            <a:r>
              <a:rPr lang="en-US" baseline="0" dirty="0"/>
              <a:t> workers or CBEC – varies by county and training can be adjusted accordingly.</a:t>
            </a:r>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112</a:t>
            </a:fld>
            <a:endParaRPr lang="en-US" dirty="0"/>
          </a:p>
        </p:txBody>
      </p:sp>
    </p:spTree>
    <p:extLst>
      <p:ext uri="{BB962C8B-B14F-4D97-AF65-F5344CB8AC3E}">
        <p14:creationId xmlns:p14="http://schemas.microsoft.com/office/powerpoint/2010/main" val="1053049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113</a:t>
            </a:fld>
            <a:endParaRPr lang="en-US" dirty="0"/>
          </a:p>
        </p:txBody>
      </p:sp>
    </p:spTree>
    <p:extLst>
      <p:ext uri="{BB962C8B-B14F-4D97-AF65-F5344CB8AC3E}">
        <p14:creationId xmlns:p14="http://schemas.microsoft.com/office/powerpoint/2010/main" val="897104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voter list form should be kept beginning with the first day of early voting and signed by all poll workers who kept the list on that day.  The list should be continued on the second day of early voting with numbering of the new day’s list being a continuation of from the previous day.  The new days list should be signed and attested to daily</a:t>
            </a:r>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115</a:t>
            </a:fld>
            <a:endParaRPr lang="en-US" dirty="0"/>
          </a:p>
        </p:txBody>
      </p:sp>
    </p:spTree>
    <p:extLst>
      <p:ext uri="{BB962C8B-B14F-4D97-AF65-F5344CB8AC3E}">
        <p14:creationId xmlns:p14="http://schemas.microsoft.com/office/powerpoint/2010/main" val="4245231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116</a:t>
            </a:fld>
            <a:endParaRPr lang="en-US" dirty="0"/>
          </a:p>
        </p:txBody>
      </p:sp>
    </p:spTree>
    <p:extLst>
      <p:ext uri="{BB962C8B-B14F-4D97-AF65-F5344CB8AC3E}">
        <p14:creationId xmlns:p14="http://schemas.microsoft.com/office/powerpoint/2010/main" val="954683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117</a:t>
            </a:fld>
            <a:endParaRPr lang="en-US" dirty="0"/>
          </a:p>
        </p:txBody>
      </p:sp>
    </p:spTree>
    <p:extLst>
      <p:ext uri="{BB962C8B-B14F-4D97-AF65-F5344CB8AC3E}">
        <p14:creationId xmlns:p14="http://schemas.microsoft.com/office/powerpoint/2010/main" val="849034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118</a:t>
            </a:fld>
            <a:endParaRPr lang="en-US" dirty="0"/>
          </a:p>
        </p:txBody>
      </p:sp>
    </p:spTree>
    <p:extLst>
      <p:ext uri="{BB962C8B-B14F-4D97-AF65-F5344CB8AC3E}">
        <p14:creationId xmlns:p14="http://schemas.microsoft.com/office/powerpoint/2010/main" val="385630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119</a:t>
            </a:fld>
            <a:endParaRPr lang="en-US" dirty="0"/>
          </a:p>
        </p:txBody>
      </p:sp>
    </p:spTree>
    <p:extLst>
      <p:ext uri="{BB962C8B-B14F-4D97-AF65-F5344CB8AC3E}">
        <p14:creationId xmlns:p14="http://schemas.microsoft.com/office/powerpoint/2010/main" val="1844001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120</a:t>
            </a:fld>
            <a:endParaRPr lang="en-US" dirty="0"/>
          </a:p>
        </p:txBody>
      </p:sp>
    </p:spTree>
    <p:extLst>
      <p:ext uri="{BB962C8B-B14F-4D97-AF65-F5344CB8AC3E}">
        <p14:creationId xmlns:p14="http://schemas.microsoft.com/office/powerpoint/2010/main" val="249590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a:solidFill>
                  <a:schemeClr val="tx1"/>
                </a:solidFill>
                <a:latin typeface="+mn-lt"/>
                <a:ea typeface="+mn-ea"/>
                <a:cs typeface="+mn-cs"/>
              </a:rPr>
              <a:t>a single tape</a:t>
            </a:r>
            <a:r>
              <a:rPr lang="en-US" altLang="en-US" sz="1200" kern="1200" baseline="0" dirty="0">
                <a:solidFill>
                  <a:schemeClr val="tx1"/>
                </a:solidFill>
                <a:latin typeface="+mn-lt"/>
                <a:ea typeface="+mn-ea"/>
                <a:cs typeface="+mn-cs"/>
              </a:rPr>
              <a:t> </a:t>
            </a:r>
            <a:r>
              <a:rPr lang="en-US" altLang="en-US" sz="1200" kern="1200" dirty="0">
                <a:solidFill>
                  <a:schemeClr val="tx1"/>
                </a:solidFill>
                <a:latin typeface="+mn-lt"/>
                <a:ea typeface="+mn-ea"/>
                <a:cs typeface="+mn-cs"/>
              </a:rPr>
              <a:t>showing the serial # and that</a:t>
            </a:r>
            <a:r>
              <a:rPr lang="en-US" altLang="en-US" sz="1200" kern="1200" baseline="0" dirty="0">
                <a:solidFill>
                  <a:schemeClr val="tx1"/>
                </a:solidFill>
                <a:latin typeface="+mn-lt"/>
                <a:ea typeface="+mn-ea"/>
                <a:cs typeface="+mn-cs"/>
              </a:rPr>
              <a:t> the </a:t>
            </a:r>
            <a:r>
              <a:rPr lang="en-US" altLang="en-US" sz="1200" b="0" kern="1200" dirty="0">
                <a:solidFill>
                  <a:srgbClr val="0000CC"/>
                </a:solidFill>
                <a:latin typeface="+mn-lt"/>
                <a:ea typeface="+mn-ea"/>
                <a:cs typeface="+mn-cs"/>
              </a:rPr>
              <a:t>candidate</a:t>
            </a:r>
            <a:r>
              <a:rPr lang="en-US" altLang="en-US" sz="1200" b="0" kern="1200" baseline="0" dirty="0">
                <a:solidFill>
                  <a:srgbClr val="0000CC"/>
                </a:solidFill>
                <a:latin typeface="+mn-lt"/>
                <a:ea typeface="+mn-ea"/>
                <a:cs typeface="+mn-cs"/>
              </a:rPr>
              <a:t> and question counters = 0</a:t>
            </a:r>
            <a:r>
              <a:rPr lang="en-US" altLang="en-US" sz="1200" kern="1200" dirty="0">
                <a:solidFill>
                  <a:schemeClr val="tx1"/>
                </a:solidFill>
                <a:latin typeface="+mn-lt"/>
                <a:ea typeface="+mn-ea"/>
                <a:cs typeface="+mn-cs"/>
              </a:rPr>
              <a:t> for each machine is ok</a:t>
            </a:r>
          </a:p>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9</a:t>
            </a:fld>
            <a:endParaRPr lang="en-US" dirty="0"/>
          </a:p>
        </p:txBody>
      </p:sp>
    </p:spTree>
    <p:extLst>
      <p:ext uri="{BB962C8B-B14F-4D97-AF65-F5344CB8AC3E}">
        <p14:creationId xmlns:p14="http://schemas.microsoft.com/office/powerpoint/2010/main" val="4272721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121</a:t>
            </a:fld>
            <a:endParaRPr lang="en-US" dirty="0"/>
          </a:p>
        </p:txBody>
      </p:sp>
    </p:spTree>
    <p:extLst>
      <p:ext uri="{BB962C8B-B14F-4D97-AF65-F5344CB8AC3E}">
        <p14:creationId xmlns:p14="http://schemas.microsoft.com/office/powerpoint/2010/main" val="3879769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times and locations for the newly created early canvassing and processing </a:t>
            </a:r>
          </a:p>
          <a:p>
            <a:r>
              <a:rPr lang="en-US" sz="1200" kern="1200" dirty="0">
                <a:solidFill>
                  <a:schemeClr val="tx1"/>
                </a:solidFill>
                <a:effectLst/>
                <a:latin typeface="+mn-lt"/>
                <a:ea typeface="+mn-ea"/>
                <a:cs typeface="+mn-cs"/>
              </a:rPr>
              <a:t>must still be included in the public notice required in A.C.A. §7-5-202</a:t>
            </a:r>
          </a:p>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122</a:t>
            </a:fld>
            <a:endParaRPr lang="en-US" dirty="0"/>
          </a:p>
        </p:txBody>
      </p:sp>
    </p:spTree>
    <p:extLst>
      <p:ext uri="{BB962C8B-B14F-4D97-AF65-F5344CB8AC3E}">
        <p14:creationId xmlns:p14="http://schemas.microsoft.com/office/powerpoint/2010/main" val="3143973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123</a:t>
            </a:fld>
            <a:endParaRPr lang="en-US" dirty="0"/>
          </a:p>
        </p:txBody>
      </p:sp>
    </p:spTree>
    <p:extLst>
      <p:ext uri="{BB962C8B-B14F-4D97-AF65-F5344CB8AC3E}">
        <p14:creationId xmlns:p14="http://schemas.microsoft.com/office/powerpoint/2010/main" val="91536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10</a:t>
            </a:fld>
            <a:endParaRPr lang="en-US" dirty="0"/>
          </a:p>
        </p:txBody>
      </p:sp>
    </p:spTree>
    <p:extLst>
      <p:ext uri="{BB962C8B-B14F-4D97-AF65-F5344CB8AC3E}">
        <p14:creationId xmlns:p14="http://schemas.microsoft.com/office/powerpoint/2010/main" val="258646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14</a:t>
            </a:fld>
            <a:endParaRPr lang="en-US" dirty="0"/>
          </a:p>
        </p:txBody>
      </p:sp>
    </p:spTree>
    <p:extLst>
      <p:ext uri="{BB962C8B-B14F-4D97-AF65-F5344CB8AC3E}">
        <p14:creationId xmlns:p14="http://schemas.microsoft.com/office/powerpoint/2010/main" val="307555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16</a:t>
            </a:fld>
            <a:endParaRPr lang="en-US" dirty="0"/>
          </a:p>
        </p:txBody>
      </p:sp>
    </p:spTree>
    <p:extLst>
      <p:ext uri="{BB962C8B-B14F-4D97-AF65-F5344CB8AC3E}">
        <p14:creationId xmlns:p14="http://schemas.microsoft.com/office/powerpoint/2010/main" val="185369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17</a:t>
            </a:fld>
            <a:endParaRPr lang="en-US" dirty="0"/>
          </a:p>
        </p:txBody>
      </p:sp>
    </p:spTree>
    <p:extLst>
      <p:ext uri="{BB962C8B-B14F-4D97-AF65-F5344CB8AC3E}">
        <p14:creationId xmlns:p14="http://schemas.microsoft.com/office/powerpoint/2010/main" val="89765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1CAB69-9553-45EA-B3FB-733B6BE6C4A1}" type="datetime1">
              <a:rPr lang="en-US" smtClean="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3194456458"/>
      </p:ext>
    </p:extLst>
  </p:cSld>
  <p:clrMapOvr>
    <a:masterClrMapping/>
  </p:clrMapOvr>
  <p:transition advClick="0" advTm="1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CC1A8-DE08-48E9-A581-FF104C04C18E}" type="datetime1">
              <a:rPr lang="en-US" smtClean="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780487631"/>
      </p:ext>
    </p:extLst>
  </p:cSld>
  <p:clrMapOvr>
    <a:masterClrMapping/>
  </p:clrMapOvr>
  <p:transition advClick="0" advTm="1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85803-ACED-462C-A549-D87A78741DF6}" type="datetime1">
              <a:rPr lang="en-US" smtClean="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2569288888"/>
      </p:ext>
    </p:extLst>
  </p:cSld>
  <p:clrMapOvr>
    <a:masterClrMapping/>
  </p:clrMapOvr>
  <p:transition advClick="0" advTm="1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DA5B7-3FAB-44BA-B11E-FFA267441C6B}" type="datetime1">
              <a:rPr lang="en-US" smtClean="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1834495243"/>
      </p:ext>
    </p:extLst>
  </p:cSld>
  <p:clrMapOvr>
    <a:masterClrMapping/>
  </p:clrMapOvr>
  <p:transition advClick="0" advTm="1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5F155F-C387-4B72-9C75-0CECDAB1CB63}" type="datetime1">
              <a:rPr lang="en-US" smtClean="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3763500790"/>
      </p:ext>
    </p:extLst>
  </p:cSld>
  <p:clrMapOvr>
    <a:masterClrMapping/>
  </p:clrMapOvr>
  <p:transition advClick="0" advTm="1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7BFEF7-EEDE-410C-8490-E568607DAC4B}" type="datetime1">
              <a:rPr lang="en-US" smtClean="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2832165164"/>
      </p:ext>
    </p:extLst>
  </p:cSld>
  <p:clrMapOvr>
    <a:masterClrMapping/>
  </p:clrMapOvr>
  <p:transition advClick="0" advTm="1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8EADC1-3732-41A8-AF76-07DD3F27786F}" type="datetime1">
              <a:rPr lang="en-US" smtClean="0"/>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2143489885"/>
      </p:ext>
    </p:extLst>
  </p:cSld>
  <p:clrMapOvr>
    <a:masterClrMapping/>
  </p:clrMapOvr>
  <p:transition advClick="0" advTm="1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3ADA8-1C41-469C-8C96-59662846092C}" type="datetime1">
              <a:rPr lang="en-US" smtClean="0"/>
              <a:t>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3310760474"/>
      </p:ext>
    </p:extLst>
  </p:cSld>
  <p:clrMapOvr>
    <a:masterClrMapping/>
  </p:clrMapOvr>
  <p:transition advClick="0" advTm="1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6A400-240B-4F61-9054-63B50E4FB5A4}" type="datetime1">
              <a:rPr lang="en-US" smtClean="0"/>
              <a:t>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2694318634"/>
      </p:ext>
    </p:extLst>
  </p:cSld>
  <p:clrMapOvr>
    <a:masterClrMapping/>
  </p:clrMapOvr>
  <p:transition advClick="0" advTm="1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0D472F-4BA6-45AB-A21B-8B489208DBDC}" type="datetime1">
              <a:rPr lang="en-US" smtClean="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2275778639"/>
      </p:ext>
    </p:extLst>
  </p:cSld>
  <p:clrMapOvr>
    <a:masterClrMapping/>
  </p:clrMapOvr>
  <p:transition advClick="0" advTm="1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F75B68-BD3A-4F62-86A3-429CE507743B}" type="datetime1">
              <a:rPr lang="en-US" smtClean="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3446633202"/>
      </p:ext>
    </p:extLst>
  </p:cSld>
  <p:clrMapOvr>
    <a:masterClrMapping/>
  </p:clrMapOvr>
  <p:transition advClick="0" advTm="1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5">
                <a:lumMod val="60000"/>
                <a:lumOff val="40000"/>
              </a:schemeClr>
            </a:gs>
            <a:gs pos="100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371C0-709B-4328-9916-3AF52C8472CD}" type="datetime1">
              <a:rPr lang="en-US" smtClean="0"/>
              <a:t>1/5/2024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4129338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0000">
    <p:push dir="u"/>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PO-gIDdj8cCFVJ-kgodOl8KRA&amp;url=https://allninemuses.wordpress.com/2013/04/14/words-open-doors-night-on-the-great-river-three-translations/&amp;ei=AdjAVbO6K9L8yQS6vqmgBA&amp;bvm=bv.99261572,d.aWw&amp;psig=AFQjCNHW75DavNHgy-F7-6MSWd30d3JIpA&amp;ust=143878794610847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00.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mailto:info.sbec@sos.arkansas.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arkansas.gov/sbe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NC-i_rij8cCFYJJkgod7s4HTg&amp;url=https://bugs.freenas.org/issues/7155&amp;ei=P97AVZCjOIKTyQTunZ_wBA&amp;bvm=bv.99261572,d.aWw&amp;psig=AFQjCNE32CsMC9XiLHpC9pz0ZX8iYuTObQ&amp;ust=1438789535967874"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cid:27B044D8-B7B7-4F3B-97DF-E4A5C908887C" TargetMode="External"/></Relationships>
</file>

<file path=ppt/slides/_rels/slide4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tmp"/></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66.tmp"/><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a:xfrm>
            <a:off x="304800" y="152400"/>
            <a:ext cx="8534400" cy="65532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0"/>
              </a:spcBef>
              <a:buFontTx/>
              <a:buNone/>
            </a:pPr>
            <a:r>
              <a:rPr lang="en-US" altLang="en-US" sz="4400" b="1" dirty="0">
                <a:solidFill>
                  <a:srgbClr val="0000CC"/>
                </a:solidFill>
                <a:latin typeface="+mj-lt"/>
                <a:cs typeface="Tahoma" pitchFamily="34" charset="0"/>
              </a:rPr>
              <a:t>2024</a:t>
            </a:r>
          </a:p>
          <a:p>
            <a:pPr>
              <a:spcBef>
                <a:spcPct val="0"/>
              </a:spcBef>
              <a:buFontTx/>
              <a:buNone/>
            </a:pPr>
            <a:r>
              <a:rPr lang="en-US" altLang="en-US" sz="4400" b="1" dirty="0">
                <a:solidFill>
                  <a:srgbClr val="0000CC"/>
                </a:solidFill>
                <a:latin typeface="+mj-lt"/>
                <a:cs typeface="Tahoma" pitchFamily="34" charset="0"/>
              </a:rPr>
              <a:t>Poll Worker Training</a:t>
            </a:r>
          </a:p>
          <a:p>
            <a:pPr>
              <a:lnSpc>
                <a:spcPct val="90000"/>
              </a:lnSpc>
              <a:buFontTx/>
              <a:buNone/>
            </a:pPr>
            <a:endParaRPr lang="en-US" altLang="en-US" b="1"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b="1"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400"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400"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400"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000"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000"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200" b="1" dirty="0">
              <a:solidFill>
                <a:schemeClr val="tx1"/>
              </a:solidFill>
              <a:latin typeface="+mj-lt"/>
              <a:ea typeface="Tahoma" pitchFamily="34" charset="0"/>
              <a:cs typeface="Times New Roman" pitchFamily="18" charset="0"/>
            </a:endParaRPr>
          </a:p>
          <a:p>
            <a:pPr>
              <a:lnSpc>
                <a:spcPct val="90000"/>
              </a:lnSpc>
              <a:buFontTx/>
              <a:buNone/>
            </a:pPr>
            <a:endParaRPr lang="en-US" altLang="en-US" sz="2200" b="1" dirty="0">
              <a:solidFill>
                <a:schemeClr val="tx1"/>
              </a:solidFill>
              <a:latin typeface="+mj-lt"/>
              <a:ea typeface="Tahoma" pitchFamily="34" charset="0"/>
              <a:cs typeface="Times New Roman" pitchFamily="18" charset="0"/>
            </a:endParaRPr>
          </a:p>
          <a:p>
            <a:pPr>
              <a:lnSpc>
                <a:spcPct val="90000"/>
              </a:lnSpc>
              <a:buFontTx/>
              <a:buNone/>
            </a:pPr>
            <a:endParaRPr lang="en-US" altLang="en-US" sz="2200" b="1" dirty="0">
              <a:solidFill>
                <a:schemeClr val="tx1"/>
              </a:solidFill>
              <a:latin typeface="+mj-lt"/>
              <a:ea typeface="Tahoma" pitchFamily="34" charset="0"/>
              <a:cs typeface="Times New Roman" pitchFamily="18" charset="0"/>
            </a:endParaRPr>
          </a:p>
          <a:p>
            <a:pPr>
              <a:lnSpc>
                <a:spcPct val="90000"/>
              </a:lnSpc>
              <a:buFontTx/>
              <a:buNone/>
            </a:pPr>
            <a:r>
              <a:rPr lang="en-US" altLang="en-US" sz="2200" b="1" dirty="0">
                <a:solidFill>
                  <a:schemeClr val="tx1"/>
                </a:solidFill>
                <a:latin typeface="+mj-lt"/>
                <a:ea typeface="Tahoma" pitchFamily="34" charset="0"/>
                <a:cs typeface="Times New Roman" pitchFamily="18" charset="0"/>
              </a:rPr>
              <a:t>Provided by the: </a:t>
            </a:r>
          </a:p>
          <a:p>
            <a:pPr>
              <a:spcBef>
                <a:spcPct val="0"/>
              </a:spcBef>
              <a:buFontTx/>
              <a:buNone/>
            </a:pPr>
            <a:r>
              <a:rPr lang="en-US" altLang="en-US" sz="2200" b="1" dirty="0">
                <a:solidFill>
                  <a:schemeClr val="tx1"/>
                </a:solidFill>
                <a:latin typeface="+mj-lt"/>
                <a:ea typeface="Tahoma" pitchFamily="34" charset="0"/>
                <a:cs typeface="Times New Roman" pitchFamily="18" charset="0"/>
              </a:rPr>
              <a:t>State Board of Election Commissioners</a:t>
            </a:r>
          </a:p>
          <a:p>
            <a:pPr>
              <a:spcBef>
                <a:spcPct val="0"/>
              </a:spcBef>
              <a:buFontTx/>
              <a:buNone/>
            </a:pPr>
            <a:r>
              <a:rPr lang="en-US" altLang="en-US" sz="2200" b="1" dirty="0">
                <a:solidFill>
                  <a:schemeClr val="tx1"/>
                </a:solidFill>
                <a:latin typeface="+mj-lt"/>
                <a:ea typeface="Tahoma" pitchFamily="34" charset="0"/>
                <a:cs typeface="Times New Roman" pitchFamily="18" charset="0"/>
              </a:rPr>
              <a:t>501 Woodlane – Suite 122 South</a:t>
            </a:r>
          </a:p>
          <a:p>
            <a:pPr>
              <a:spcBef>
                <a:spcPct val="0"/>
              </a:spcBef>
              <a:buFontTx/>
              <a:buNone/>
            </a:pPr>
            <a:r>
              <a:rPr lang="en-US" altLang="en-US" sz="2200" b="1" dirty="0">
                <a:solidFill>
                  <a:schemeClr val="tx1"/>
                </a:solidFill>
                <a:latin typeface="+mj-lt"/>
                <a:ea typeface="Tahoma" pitchFamily="34" charset="0"/>
                <a:cs typeface="Times New Roman" pitchFamily="18" charset="0"/>
              </a:rPr>
              <a:t>Little Rock, AR 72201</a:t>
            </a:r>
          </a:p>
          <a:p>
            <a:pPr>
              <a:spcBef>
                <a:spcPct val="0"/>
              </a:spcBef>
              <a:buFontTx/>
              <a:buNone/>
            </a:pPr>
            <a:r>
              <a:rPr lang="en-US" altLang="en-US" sz="2200" b="1" dirty="0">
                <a:solidFill>
                  <a:schemeClr val="tx1"/>
                </a:solidFill>
                <a:latin typeface="+mj-lt"/>
                <a:ea typeface="Tahoma" pitchFamily="34" charset="0"/>
                <a:cs typeface="Times New Roman" pitchFamily="18" charset="0"/>
              </a:rPr>
              <a:t>501-682-1834</a:t>
            </a:r>
          </a:p>
          <a:p>
            <a:pPr>
              <a:spcBef>
                <a:spcPct val="0"/>
              </a:spcBef>
              <a:buFontTx/>
              <a:buNone/>
            </a:pPr>
            <a:r>
              <a:rPr lang="en-US" altLang="en-US" sz="2200" b="1" dirty="0">
                <a:solidFill>
                  <a:schemeClr val="tx1"/>
                </a:solidFill>
                <a:latin typeface="+mj-lt"/>
                <a:ea typeface="Tahoma" pitchFamily="34" charset="0"/>
                <a:cs typeface="Times New Roman" pitchFamily="18" charset="0"/>
              </a:rPr>
              <a:t>1-800-411-6996</a:t>
            </a:r>
          </a:p>
        </p:txBody>
      </p:sp>
      <p:pic>
        <p:nvPicPr>
          <p:cNvPr id="5" name="Picture 11" descr="Great Seal"/>
          <p:cNvPicPr>
            <a:picLocks noChangeAspect="1" noChangeArrowheads="1"/>
          </p:cNvPicPr>
          <p:nvPr/>
        </p:nvPicPr>
        <p:blipFill>
          <a:blip r:embed="rId3" cstate="print"/>
          <a:srcRect/>
          <a:stretch>
            <a:fillRect/>
          </a:stretch>
        </p:blipFill>
        <p:spPr bwMode="auto">
          <a:xfrm>
            <a:off x="2944127" y="1447800"/>
            <a:ext cx="3255745" cy="3017520"/>
          </a:xfrm>
          <a:prstGeom prst="ellipse">
            <a:avLst/>
          </a:prstGeom>
          <a:ln>
            <a:noFill/>
          </a:ln>
          <a:effectLst>
            <a:glow rad="12700">
              <a:srgbClr val="0000CC"/>
            </a:glow>
            <a:softEdge rad="25400"/>
          </a:effectLst>
        </p:spPr>
      </p:pic>
    </p:spTree>
    <p:extLst>
      <p:ext uri="{BB962C8B-B14F-4D97-AF65-F5344CB8AC3E}">
        <p14:creationId xmlns:p14="http://schemas.microsoft.com/office/powerpoint/2010/main" val="2757957566"/>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19100" y="0"/>
            <a:ext cx="8229600" cy="685800"/>
          </a:xfrm>
        </p:spPr>
        <p:txBody>
          <a:bodyPr/>
          <a:lstStyle/>
          <a:p>
            <a:r>
              <a:rPr lang="en-US" altLang="en-US" sz="3600" b="1" dirty="0">
                <a:solidFill>
                  <a:srgbClr val="0000CC"/>
                </a:solidFill>
                <a:cs typeface="Tahoma" pitchFamily="34" charset="0"/>
              </a:rPr>
              <a:t>Open the Poll</a:t>
            </a:r>
          </a:p>
        </p:txBody>
      </p:sp>
      <p:sp>
        <p:nvSpPr>
          <p:cNvPr id="13315" name="Content Placeholder 2"/>
          <p:cNvSpPr>
            <a:spLocks noGrp="1"/>
          </p:cNvSpPr>
          <p:nvPr>
            <p:ph idx="1"/>
          </p:nvPr>
        </p:nvSpPr>
        <p:spPr>
          <a:xfrm>
            <a:off x="76200" y="990600"/>
            <a:ext cx="8991600" cy="1981200"/>
          </a:xfrm>
        </p:spPr>
        <p:txBody>
          <a:bodyPr>
            <a:normAutofit fontScale="92500" lnSpcReduction="10000"/>
          </a:bodyPr>
          <a:lstStyle/>
          <a:p>
            <a:pPr>
              <a:spcBef>
                <a:spcPct val="0"/>
              </a:spcBef>
              <a:buClr>
                <a:srgbClr val="0000CC"/>
              </a:buClr>
              <a:buSzPct val="60000"/>
              <a:buFont typeface="Wingdings 3" panose="05040102010807070707" pitchFamily="18" charset="2"/>
              <a:buChar char=""/>
              <a:defRPr/>
            </a:pPr>
            <a:r>
              <a:rPr lang="en-US" altLang="en-US" sz="2800" b="1" dirty="0">
                <a:latin typeface="+mj-lt"/>
                <a:cs typeface="Tahoma" pitchFamily="34" charset="0"/>
              </a:rPr>
              <a:t>Open promptly at </a:t>
            </a:r>
            <a:r>
              <a:rPr lang="en-US" altLang="en-US" sz="2800" b="1" dirty="0">
                <a:solidFill>
                  <a:srgbClr val="0000CC"/>
                </a:solidFill>
                <a:latin typeface="+mj-lt"/>
                <a:cs typeface="Tahoma" pitchFamily="34" charset="0"/>
              </a:rPr>
              <a:t>7:30am</a:t>
            </a:r>
          </a:p>
          <a:p>
            <a:pPr marL="0" indent="0">
              <a:spcBef>
                <a:spcPct val="0"/>
              </a:spcBef>
              <a:buClr>
                <a:srgbClr val="0000CC"/>
              </a:buClr>
              <a:buSzPct val="60000"/>
              <a:buNone/>
              <a:defRPr/>
            </a:pPr>
            <a:endParaRPr lang="en-US" altLang="en-US" sz="2800" b="1" dirty="0">
              <a:solidFill>
                <a:srgbClr val="0000CC"/>
              </a:solidFill>
              <a:latin typeface="+mj-lt"/>
              <a:cs typeface="Tahoma" pitchFamily="34" charset="0"/>
            </a:endParaRPr>
          </a:p>
          <a:p>
            <a:pPr lvl="1">
              <a:spcBef>
                <a:spcPct val="0"/>
              </a:spcBef>
              <a:buClr>
                <a:srgbClr val="0000CC"/>
              </a:buClr>
              <a:buSzPct val="60000"/>
              <a:buFont typeface="Wingdings 3" panose="05040102010807070707" pitchFamily="18" charset="2"/>
              <a:buChar char=""/>
              <a:defRPr/>
            </a:pPr>
            <a:r>
              <a:rPr lang="en-US" altLang="en-US" sz="2600" dirty="0">
                <a:latin typeface="Calibri" panose="020F0502020204030204" pitchFamily="34" charset="0"/>
                <a:cs typeface="Calibri" panose="020F0502020204030204" pitchFamily="34" charset="0"/>
              </a:rPr>
              <a:t>Poll Workers should not vote before 7:30</a:t>
            </a:r>
          </a:p>
          <a:p>
            <a:pPr>
              <a:spcBef>
                <a:spcPct val="0"/>
              </a:spcBef>
              <a:buClr>
                <a:srgbClr val="0000CC"/>
              </a:buClr>
              <a:buSzPct val="60000"/>
              <a:buFont typeface="Wingdings 3" panose="05040102010807070707" pitchFamily="18" charset="2"/>
              <a:buChar char=""/>
              <a:defRPr/>
            </a:pPr>
            <a:endParaRPr lang="en-US" altLang="en-US" sz="2600" dirty="0">
              <a:latin typeface="+mj-lt"/>
              <a:cs typeface="Tahoma" pitchFamily="34" charset="0"/>
            </a:endParaRPr>
          </a:p>
          <a:p>
            <a:pPr>
              <a:spcBef>
                <a:spcPct val="0"/>
              </a:spcBef>
              <a:buClr>
                <a:srgbClr val="0000CC"/>
              </a:buClr>
              <a:buSzPct val="60000"/>
              <a:buFont typeface="Wingdings 3" panose="05040102010807070707" pitchFamily="18" charset="2"/>
              <a:buChar char=""/>
              <a:defRPr/>
            </a:pPr>
            <a:r>
              <a:rPr lang="en-US" altLang="en-US" sz="2800" b="1" dirty="0">
                <a:latin typeface="+mj-lt"/>
                <a:cs typeface="Tahoma" pitchFamily="34" charset="0"/>
              </a:rPr>
              <a:t>Keep open continuously until </a:t>
            </a:r>
            <a:r>
              <a:rPr lang="en-US" altLang="en-US" sz="2800" b="1" dirty="0">
                <a:solidFill>
                  <a:srgbClr val="0000CC"/>
                </a:solidFill>
                <a:latin typeface="+mj-lt"/>
                <a:cs typeface="Tahoma" pitchFamily="34" charset="0"/>
              </a:rPr>
              <a:t>7:30pm</a:t>
            </a:r>
          </a:p>
        </p:txBody>
      </p:sp>
      <p:pic>
        <p:nvPicPr>
          <p:cNvPr id="12293" name="Picture 6" descr="https://allninemuses.files.wordpress.com/2013/04/doo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057525"/>
            <a:ext cx="5135079" cy="3435662"/>
          </a:xfrm>
          <a:prstGeom prst="rect">
            <a:avLst/>
          </a:prstGeom>
          <a:noFill/>
          <a:ln>
            <a:noFill/>
          </a:ln>
          <a:effectLst>
            <a:glow rad="63500">
              <a:srgbClr val="0000CC"/>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264446"/>
      </p:ext>
    </p:extLst>
  </p:cSld>
  <p:clrMapOvr>
    <a:masterClrMapping/>
  </p:clrMapOvr>
  <p:transition advClick="0" advTm="10000">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701675"/>
          </a:xfrm>
        </p:spPr>
        <p:txBody>
          <a:bodyPr>
            <a:normAutofit fontScale="90000"/>
          </a:bodyPr>
          <a:lstStyle/>
          <a:p>
            <a:r>
              <a:rPr lang="en-US" b="1" dirty="0">
                <a:solidFill>
                  <a:srgbClr val="0000CC"/>
                </a:solidFill>
              </a:rPr>
              <a:t>Poll Watcher Challenges P.52 </a:t>
            </a:r>
          </a:p>
        </p:txBody>
      </p:sp>
      <p:sp>
        <p:nvSpPr>
          <p:cNvPr id="3" name="Content Placeholder 2"/>
          <p:cNvSpPr>
            <a:spLocks noGrp="1"/>
          </p:cNvSpPr>
          <p:nvPr>
            <p:ph sz="half" idx="1"/>
          </p:nvPr>
        </p:nvSpPr>
        <p:spPr/>
        <p:txBody>
          <a:bodyPr>
            <a:normAutofit/>
          </a:bodyPr>
          <a:lstStyle/>
          <a:p>
            <a:r>
              <a:rPr lang="en-US" dirty="0"/>
              <a:t>A Poll Watcher </a:t>
            </a:r>
            <a:r>
              <a:rPr lang="en-US" dirty="0">
                <a:solidFill>
                  <a:srgbClr val="FF0000"/>
                </a:solidFill>
              </a:rPr>
              <a:t>MUST NOT:</a:t>
            </a:r>
          </a:p>
          <a:p>
            <a:pPr lvl="1"/>
            <a:r>
              <a:rPr lang="en-US" dirty="0"/>
              <a:t>Be </a:t>
            </a:r>
            <a:r>
              <a:rPr lang="en-US" b="1" dirty="0"/>
              <a:t>within 6 feet </a:t>
            </a:r>
            <a:r>
              <a:rPr lang="en-US" dirty="0"/>
              <a:t>of any voting machines or booths</a:t>
            </a:r>
          </a:p>
          <a:p>
            <a:pPr lvl="1"/>
            <a:r>
              <a:rPr lang="en-US" b="1" dirty="0"/>
              <a:t>Speak to voters</a:t>
            </a:r>
          </a:p>
          <a:p>
            <a:pPr lvl="1"/>
            <a:r>
              <a:rPr lang="en-US" dirty="0"/>
              <a:t>Try to </a:t>
            </a:r>
            <a:r>
              <a:rPr lang="en-US" b="1" dirty="0"/>
              <a:t>influence voters </a:t>
            </a:r>
            <a:r>
              <a:rPr lang="en-US" dirty="0"/>
              <a:t>inside the electioneering exclusion zone</a:t>
            </a:r>
          </a:p>
          <a:p>
            <a:pPr lvl="1"/>
            <a:r>
              <a:rPr lang="en-US" b="1" dirty="0"/>
              <a:t>Disrupt the election</a:t>
            </a:r>
          </a:p>
          <a:p>
            <a:endParaRPr lang="en-US" dirty="0"/>
          </a:p>
          <a:p>
            <a:endParaRPr lang="en-US" dirty="0"/>
          </a:p>
        </p:txBody>
      </p:sp>
      <p:pic>
        <p:nvPicPr>
          <p:cNvPr id="9" name="Content Placeholder 8" descr="A screenshot of a computer&#10;&#10;Description automatically generated">
            <a:extLst>
              <a:ext uri="{FF2B5EF4-FFF2-40B4-BE49-F238E27FC236}">
                <a16:creationId xmlns:a16="http://schemas.microsoft.com/office/drawing/2014/main" id="{8058DDFB-AF09-1A26-53C0-287360384B5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828" t="15953" r="30158" b="8274"/>
          <a:stretch/>
        </p:blipFill>
        <p:spPr>
          <a:xfrm>
            <a:off x="4495799" y="990600"/>
            <a:ext cx="4594977" cy="5592762"/>
          </a:xfrm>
        </p:spPr>
      </p:pic>
    </p:spTree>
    <p:extLst>
      <p:ext uri="{BB962C8B-B14F-4D97-AF65-F5344CB8AC3E}">
        <p14:creationId xmlns:p14="http://schemas.microsoft.com/office/powerpoint/2010/main" val="1829719757"/>
      </p:ext>
    </p:extLst>
  </p:cSld>
  <p:clrMapOvr>
    <a:masterClrMapping/>
  </p:clrMapOvr>
  <p:transition advClick="0" advTm="10000">
    <p:push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777875"/>
          </a:xfrm>
        </p:spPr>
        <p:txBody>
          <a:bodyPr>
            <a:normAutofit/>
          </a:bodyPr>
          <a:lstStyle/>
          <a:p>
            <a:r>
              <a:rPr lang="en-US" sz="4000" b="1" dirty="0">
                <a:solidFill>
                  <a:srgbClr val="0000CC"/>
                </a:solidFill>
              </a:rPr>
              <a:t>Poll Watcher Challenges </a:t>
            </a:r>
            <a:r>
              <a:rPr lang="en-US" sz="3600" b="1" dirty="0">
                <a:solidFill>
                  <a:srgbClr val="0000CC"/>
                </a:solidFill>
              </a:rPr>
              <a:t>P.49</a:t>
            </a:r>
          </a:p>
        </p:txBody>
      </p:sp>
      <p:sp>
        <p:nvSpPr>
          <p:cNvPr id="6" name="Text Placeholder 5"/>
          <p:cNvSpPr>
            <a:spLocks noGrp="1"/>
          </p:cNvSpPr>
          <p:nvPr>
            <p:ph type="body" idx="1"/>
          </p:nvPr>
        </p:nvSpPr>
        <p:spPr>
          <a:xfrm>
            <a:off x="381000" y="904743"/>
            <a:ext cx="4040188" cy="409575"/>
          </a:xfrm>
        </p:spPr>
        <p:txBody>
          <a:bodyPr>
            <a:normAutofit fontScale="92500" lnSpcReduction="10000"/>
          </a:bodyPr>
          <a:lstStyle/>
          <a:p>
            <a:r>
              <a:rPr lang="en-US" dirty="0"/>
              <a:t>How to Challenge:</a:t>
            </a:r>
          </a:p>
        </p:txBody>
      </p:sp>
      <p:sp>
        <p:nvSpPr>
          <p:cNvPr id="3" name="Content Placeholder 2"/>
          <p:cNvSpPr>
            <a:spLocks noGrp="1"/>
          </p:cNvSpPr>
          <p:nvPr>
            <p:ph sz="half" idx="2"/>
          </p:nvPr>
        </p:nvSpPr>
        <p:spPr>
          <a:xfrm>
            <a:off x="388856" y="1314318"/>
            <a:ext cx="4040188" cy="3160712"/>
          </a:xfrm>
        </p:spPr>
        <p:txBody>
          <a:bodyPr>
            <a:normAutofit lnSpcReduction="10000"/>
          </a:bodyPr>
          <a:lstStyle/>
          <a:p>
            <a:r>
              <a:rPr lang="en-US" dirty="0"/>
              <a:t>Challenge must be made prior to the voter signing the PVR List/Tablet </a:t>
            </a:r>
          </a:p>
          <a:p>
            <a:r>
              <a:rPr lang="en-US" dirty="0"/>
              <a:t>Challenge causes the voter to vote provisionally </a:t>
            </a:r>
          </a:p>
          <a:p>
            <a:r>
              <a:rPr lang="en-US" dirty="0"/>
              <a:t>Poll watcher must complete the challenge form on the Provisional Ballot Envelope</a:t>
            </a:r>
          </a:p>
          <a:p>
            <a:endParaRPr lang="en-US" dirty="0"/>
          </a:p>
          <a:p>
            <a:endParaRPr lang="en-US" dirty="0"/>
          </a:p>
          <a:p>
            <a:endParaRPr lang="en-US" dirty="0"/>
          </a:p>
        </p:txBody>
      </p:sp>
      <p:sp>
        <p:nvSpPr>
          <p:cNvPr id="7" name="Text Placeholder 6"/>
          <p:cNvSpPr>
            <a:spLocks noGrp="1"/>
          </p:cNvSpPr>
          <p:nvPr>
            <p:ph type="body" sz="quarter" idx="3"/>
          </p:nvPr>
        </p:nvSpPr>
        <p:spPr>
          <a:xfrm>
            <a:off x="4682750" y="969057"/>
            <a:ext cx="4041775" cy="409575"/>
          </a:xfrm>
        </p:spPr>
        <p:txBody>
          <a:bodyPr>
            <a:normAutofit fontScale="92500" lnSpcReduction="10000"/>
          </a:bodyPr>
          <a:lstStyle/>
          <a:p>
            <a:r>
              <a:rPr lang="en-US" dirty="0"/>
              <a:t>What to Challenge:</a:t>
            </a:r>
          </a:p>
        </p:txBody>
      </p:sp>
      <p:sp>
        <p:nvSpPr>
          <p:cNvPr id="4" name="Content Placeholder 3"/>
          <p:cNvSpPr>
            <a:spLocks noGrp="1"/>
          </p:cNvSpPr>
          <p:nvPr>
            <p:ph sz="quarter" idx="4"/>
          </p:nvPr>
        </p:nvSpPr>
        <p:spPr>
          <a:xfrm>
            <a:off x="4652881" y="1379047"/>
            <a:ext cx="4340225" cy="4408489"/>
          </a:xfrm>
        </p:spPr>
        <p:txBody>
          <a:bodyPr>
            <a:normAutofit lnSpcReduction="10000"/>
          </a:bodyPr>
          <a:lstStyle/>
          <a:p>
            <a:r>
              <a:rPr lang="en-US" sz="2600" dirty="0"/>
              <a:t>A poll watcher may challenge a voter for the following reasons: </a:t>
            </a:r>
          </a:p>
          <a:p>
            <a:pPr lvl="1"/>
            <a:r>
              <a:rPr lang="en-US" sz="2400" dirty="0"/>
              <a:t>Voter is not eligible to vote at the polling site</a:t>
            </a:r>
          </a:p>
          <a:p>
            <a:pPr lvl="2"/>
            <a:r>
              <a:rPr lang="en-US" sz="2200" dirty="0"/>
              <a:t>Not registered</a:t>
            </a:r>
          </a:p>
          <a:p>
            <a:pPr lvl="2"/>
            <a:r>
              <a:rPr lang="en-US" sz="2200" dirty="0"/>
              <a:t>Voting using an incorrect address (on the wrong ballot)</a:t>
            </a:r>
          </a:p>
          <a:p>
            <a:pPr lvl="1"/>
            <a:r>
              <a:rPr lang="en-US" sz="2400" dirty="0"/>
              <a:t>Voter has already voted</a:t>
            </a:r>
          </a:p>
        </p:txBody>
      </p:sp>
      <p:pic>
        <p:nvPicPr>
          <p:cNvPr id="9" name="Picture 8" descr="A screenshot of a computer&#10;&#10;Description automatically generated">
            <a:extLst>
              <a:ext uri="{FF2B5EF4-FFF2-40B4-BE49-F238E27FC236}">
                <a16:creationId xmlns:a16="http://schemas.microsoft.com/office/drawing/2014/main" id="{47FCC0C9-B19B-D473-9B3D-87944CE8F251}"/>
              </a:ext>
            </a:extLst>
          </p:cNvPr>
          <p:cNvPicPr>
            <a:picLocks noChangeAspect="1"/>
          </p:cNvPicPr>
          <p:nvPr/>
        </p:nvPicPr>
        <p:blipFill rotWithShape="1">
          <a:blip r:embed="rId2">
            <a:extLst>
              <a:ext uri="{28A0092B-C50C-407E-A947-70E740481C1C}">
                <a14:useLocalDpi xmlns:a14="http://schemas.microsoft.com/office/drawing/2010/main" val="0"/>
              </a:ext>
            </a:extLst>
          </a:blip>
          <a:srcRect l="50167" t="70347" r="30329" b="1787"/>
          <a:stretch/>
        </p:blipFill>
        <p:spPr>
          <a:xfrm>
            <a:off x="304800" y="4267200"/>
            <a:ext cx="4572000" cy="2454275"/>
          </a:xfrm>
          <a:prstGeom prst="rect">
            <a:avLst/>
          </a:prstGeom>
          <a:ln w="19050">
            <a:solidFill>
              <a:schemeClr val="accent1"/>
            </a:solidFill>
          </a:ln>
        </p:spPr>
      </p:pic>
    </p:spTree>
    <p:extLst>
      <p:ext uri="{BB962C8B-B14F-4D97-AF65-F5344CB8AC3E}">
        <p14:creationId xmlns:p14="http://schemas.microsoft.com/office/powerpoint/2010/main" val="1051873221"/>
      </p:ext>
    </p:extLst>
  </p:cSld>
  <p:clrMapOvr>
    <a:masterClrMapping/>
  </p:clrMapOvr>
  <p:transition advClick="0" advTm="10000">
    <p:push di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A619-C57B-41ED-B042-39646276DCBA}"/>
              </a:ext>
            </a:extLst>
          </p:cNvPr>
          <p:cNvSpPr>
            <a:spLocks noGrp="1"/>
          </p:cNvSpPr>
          <p:nvPr>
            <p:ph type="title"/>
          </p:nvPr>
        </p:nvSpPr>
        <p:spPr/>
        <p:txBody>
          <a:bodyPr/>
          <a:lstStyle/>
          <a:p>
            <a:r>
              <a:rPr lang="en-US" dirty="0">
                <a:solidFill>
                  <a:srgbClr val="0000CC"/>
                </a:solidFill>
              </a:rPr>
              <a:t>Exercise One </a:t>
            </a:r>
            <a:endParaRPr lang="en-US" dirty="0"/>
          </a:p>
        </p:txBody>
      </p:sp>
      <p:sp>
        <p:nvSpPr>
          <p:cNvPr id="3" name="Text Placeholder 2">
            <a:extLst>
              <a:ext uri="{FF2B5EF4-FFF2-40B4-BE49-F238E27FC236}">
                <a16:creationId xmlns:a16="http://schemas.microsoft.com/office/drawing/2014/main" id="{4F6FAEB0-6A5A-4986-8979-A9D3EFB6D683}"/>
              </a:ext>
            </a:extLst>
          </p:cNvPr>
          <p:cNvSpPr>
            <a:spLocks noGrp="1"/>
          </p:cNvSpPr>
          <p:nvPr>
            <p:ph type="body" idx="1"/>
          </p:nvPr>
        </p:nvSpPr>
        <p:spPr/>
        <p:txBody>
          <a:bodyPr/>
          <a:lstStyle/>
          <a:p>
            <a:r>
              <a:rPr lang="en-US" b="1" dirty="0">
                <a:solidFill>
                  <a:srgbClr val="0000CC"/>
                </a:solidFill>
              </a:rPr>
              <a:t>Provisional Voting </a:t>
            </a:r>
            <a:endParaRPr lang="en-US" b="1" dirty="0"/>
          </a:p>
        </p:txBody>
      </p:sp>
    </p:spTree>
    <p:extLst>
      <p:ext uri="{BB962C8B-B14F-4D97-AF65-F5344CB8AC3E}">
        <p14:creationId xmlns:p14="http://schemas.microsoft.com/office/powerpoint/2010/main" val="1686147342"/>
      </p:ext>
    </p:extLst>
  </p:cSld>
  <p:clrMapOvr>
    <a:masterClrMapping/>
  </p:clrMapOvr>
  <p:transition advClick="0" advTm="10000">
    <p:push di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A619-C57B-41ED-B042-39646276DCBA}"/>
              </a:ext>
            </a:extLst>
          </p:cNvPr>
          <p:cNvSpPr>
            <a:spLocks noGrp="1"/>
          </p:cNvSpPr>
          <p:nvPr>
            <p:ph type="title"/>
          </p:nvPr>
        </p:nvSpPr>
        <p:spPr/>
        <p:txBody>
          <a:bodyPr/>
          <a:lstStyle/>
          <a:p>
            <a:r>
              <a:rPr lang="en-US" dirty="0">
                <a:solidFill>
                  <a:srgbClr val="0000CC"/>
                </a:solidFill>
              </a:rPr>
              <a:t>Exercise Two </a:t>
            </a:r>
            <a:endParaRPr lang="en-US" dirty="0"/>
          </a:p>
        </p:txBody>
      </p:sp>
      <p:sp>
        <p:nvSpPr>
          <p:cNvPr id="3" name="Text Placeholder 2">
            <a:extLst>
              <a:ext uri="{FF2B5EF4-FFF2-40B4-BE49-F238E27FC236}">
                <a16:creationId xmlns:a16="http://schemas.microsoft.com/office/drawing/2014/main" id="{4F6FAEB0-6A5A-4986-8979-A9D3EFB6D683}"/>
              </a:ext>
            </a:extLst>
          </p:cNvPr>
          <p:cNvSpPr>
            <a:spLocks noGrp="1"/>
          </p:cNvSpPr>
          <p:nvPr>
            <p:ph type="body" idx="1"/>
          </p:nvPr>
        </p:nvSpPr>
        <p:spPr/>
        <p:txBody>
          <a:bodyPr/>
          <a:lstStyle/>
          <a:p>
            <a:r>
              <a:rPr lang="en-US" b="1" dirty="0">
                <a:solidFill>
                  <a:srgbClr val="0000CC"/>
                </a:solidFill>
              </a:rPr>
              <a:t>Provisional Voting </a:t>
            </a:r>
            <a:endParaRPr lang="en-US" b="1" dirty="0"/>
          </a:p>
        </p:txBody>
      </p:sp>
    </p:spTree>
    <p:extLst>
      <p:ext uri="{BB962C8B-B14F-4D97-AF65-F5344CB8AC3E}">
        <p14:creationId xmlns:p14="http://schemas.microsoft.com/office/powerpoint/2010/main" val="1110817822"/>
      </p:ext>
    </p:extLst>
  </p:cSld>
  <p:clrMapOvr>
    <a:masterClrMapping/>
  </p:clrMapOvr>
  <p:transition advClick="0" advTm="10000">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A619-C57B-41ED-B042-39646276DCBA}"/>
              </a:ext>
            </a:extLst>
          </p:cNvPr>
          <p:cNvSpPr>
            <a:spLocks noGrp="1"/>
          </p:cNvSpPr>
          <p:nvPr>
            <p:ph type="title"/>
          </p:nvPr>
        </p:nvSpPr>
        <p:spPr/>
        <p:txBody>
          <a:bodyPr/>
          <a:lstStyle/>
          <a:p>
            <a:r>
              <a:rPr lang="en-US" dirty="0">
                <a:solidFill>
                  <a:srgbClr val="0000CC"/>
                </a:solidFill>
              </a:rPr>
              <a:t>Exercise Three </a:t>
            </a:r>
            <a:endParaRPr lang="en-US" dirty="0"/>
          </a:p>
        </p:txBody>
      </p:sp>
      <p:sp>
        <p:nvSpPr>
          <p:cNvPr id="3" name="Text Placeholder 2">
            <a:extLst>
              <a:ext uri="{FF2B5EF4-FFF2-40B4-BE49-F238E27FC236}">
                <a16:creationId xmlns:a16="http://schemas.microsoft.com/office/drawing/2014/main" id="{4F6FAEB0-6A5A-4986-8979-A9D3EFB6D683}"/>
              </a:ext>
            </a:extLst>
          </p:cNvPr>
          <p:cNvSpPr>
            <a:spLocks noGrp="1"/>
          </p:cNvSpPr>
          <p:nvPr>
            <p:ph type="body" idx="1"/>
          </p:nvPr>
        </p:nvSpPr>
        <p:spPr/>
        <p:txBody>
          <a:bodyPr/>
          <a:lstStyle/>
          <a:p>
            <a:r>
              <a:rPr lang="en-US" b="1" dirty="0">
                <a:solidFill>
                  <a:srgbClr val="0000CC"/>
                </a:solidFill>
              </a:rPr>
              <a:t>Provisional Voting </a:t>
            </a:r>
            <a:endParaRPr lang="en-US" b="1" dirty="0"/>
          </a:p>
        </p:txBody>
      </p:sp>
    </p:spTree>
    <p:extLst>
      <p:ext uri="{BB962C8B-B14F-4D97-AF65-F5344CB8AC3E}">
        <p14:creationId xmlns:p14="http://schemas.microsoft.com/office/powerpoint/2010/main" val="1876269839"/>
      </p:ext>
    </p:extLst>
  </p:cSld>
  <p:clrMapOvr>
    <a:masterClrMapping/>
  </p:clrMapOvr>
  <p:transition advClick="0" advTm="10000">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A619-C57B-41ED-B042-39646276DCBA}"/>
              </a:ext>
            </a:extLst>
          </p:cNvPr>
          <p:cNvSpPr>
            <a:spLocks noGrp="1"/>
          </p:cNvSpPr>
          <p:nvPr>
            <p:ph type="title"/>
          </p:nvPr>
        </p:nvSpPr>
        <p:spPr/>
        <p:txBody>
          <a:bodyPr/>
          <a:lstStyle/>
          <a:p>
            <a:r>
              <a:rPr lang="en-US" dirty="0">
                <a:solidFill>
                  <a:srgbClr val="0000CC"/>
                </a:solidFill>
              </a:rPr>
              <a:t>Exercise Four </a:t>
            </a:r>
            <a:endParaRPr lang="en-US" dirty="0"/>
          </a:p>
        </p:txBody>
      </p:sp>
      <p:sp>
        <p:nvSpPr>
          <p:cNvPr id="3" name="Text Placeholder 2">
            <a:extLst>
              <a:ext uri="{FF2B5EF4-FFF2-40B4-BE49-F238E27FC236}">
                <a16:creationId xmlns:a16="http://schemas.microsoft.com/office/drawing/2014/main" id="{4F6FAEB0-6A5A-4986-8979-A9D3EFB6D683}"/>
              </a:ext>
            </a:extLst>
          </p:cNvPr>
          <p:cNvSpPr>
            <a:spLocks noGrp="1"/>
          </p:cNvSpPr>
          <p:nvPr>
            <p:ph type="body" idx="1"/>
          </p:nvPr>
        </p:nvSpPr>
        <p:spPr/>
        <p:txBody>
          <a:bodyPr/>
          <a:lstStyle/>
          <a:p>
            <a:r>
              <a:rPr lang="en-US" b="1" dirty="0">
                <a:solidFill>
                  <a:srgbClr val="0000CC"/>
                </a:solidFill>
              </a:rPr>
              <a:t>Provisional Voting </a:t>
            </a:r>
            <a:endParaRPr lang="en-US" b="1" dirty="0"/>
          </a:p>
        </p:txBody>
      </p:sp>
    </p:spTree>
    <p:extLst>
      <p:ext uri="{BB962C8B-B14F-4D97-AF65-F5344CB8AC3E}">
        <p14:creationId xmlns:p14="http://schemas.microsoft.com/office/powerpoint/2010/main" val="647196910"/>
      </p:ext>
    </p:extLst>
  </p:cSld>
  <p:clrMapOvr>
    <a:masterClrMapping/>
  </p:clrMapOvr>
  <p:transition advClick="0" advTm="10000">
    <p:push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altLang="en-US" sz="3600" b="1" u="sng" dirty="0">
                <a:solidFill>
                  <a:srgbClr val="C00000"/>
                </a:solidFill>
                <a:uFill>
                  <a:solidFill>
                    <a:srgbClr val="0000CC"/>
                  </a:solidFill>
                </a:uFill>
                <a:cs typeface="Tahoma" pitchFamily="34" charset="0"/>
              </a:rPr>
              <a:t>Closing the Poll – P. 65</a:t>
            </a:r>
            <a:endParaRPr lang="en-US" sz="3600" u="sng" dirty="0">
              <a:solidFill>
                <a:srgbClr val="C00000"/>
              </a:solidFill>
              <a:uFill>
                <a:solidFill>
                  <a:srgbClr val="0000CC"/>
                </a:solidFill>
              </a:uFill>
            </a:endParaRPr>
          </a:p>
        </p:txBody>
      </p:sp>
      <p:sp>
        <p:nvSpPr>
          <p:cNvPr id="3" name="Content Placeholder 2"/>
          <p:cNvSpPr>
            <a:spLocks noGrp="1"/>
          </p:cNvSpPr>
          <p:nvPr>
            <p:ph idx="1"/>
          </p:nvPr>
        </p:nvSpPr>
        <p:spPr>
          <a:xfrm>
            <a:off x="76200" y="914400"/>
            <a:ext cx="8991600" cy="5638800"/>
          </a:xfrm>
        </p:spPr>
        <p:txBody>
          <a:bodyPr>
            <a:normAutofit/>
          </a:bodyPr>
          <a:lstStyle/>
          <a:p>
            <a:pPr marL="568325" lvl="1" indent="-457200">
              <a:spcBef>
                <a:spcPts val="600"/>
              </a:spcBef>
              <a:buClr>
                <a:srgbClr val="0000CC"/>
              </a:buClr>
              <a:buSzPct val="70000"/>
              <a:buFont typeface="Wingdings 3" panose="05040102010807070707" pitchFamily="18" charset="2"/>
              <a:buChar char="u"/>
              <a:defRPr/>
            </a:pPr>
            <a:r>
              <a:rPr lang="en-US" b="1" dirty="0">
                <a:solidFill>
                  <a:srgbClr val="0000CC"/>
                </a:solidFill>
                <a:latin typeface="+mj-lt"/>
                <a:ea typeface="Tahoma" pitchFamily="34" charset="0"/>
                <a:cs typeface="Tahoma" pitchFamily="34" charset="0"/>
              </a:rPr>
              <a:t>Closing Procedures</a:t>
            </a:r>
          </a:p>
          <a:p>
            <a:pPr lvl="1">
              <a:spcBef>
                <a:spcPct val="0"/>
              </a:spcBef>
              <a:buClr>
                <a:srgbClr val="0000CC"/>
              </a:buClr>
              <a:buSzPct val="50000"/>
              <a:buFont typeface="Wingdings" panose="05000000000000000000" pitchFamily="2" charset="2"/>
              <a:buChar char="n"/>
              <a:defRPr/>
            </a:pPr>
            <a:r>
              <a:rPr lang="en-US" altLang="en-US" sz="2400" b="1" dirty="0">
                <a:cs typeface="Tahoma" pitchFamily="34" charset="0"/>
              </a:rPr>
              <a:t>Announce that the poll is closed precisely at 7:30pm</a:t>
            </a:r>
          </a:p>
          <a:p>
            <a:pPr lvl="1">
              <a:spcBef>
                <a:spcPct val="0"/>
              </a:spcBef>
              <a:buClr>
                <a:srgbClr val="0000CC"/>
              </a:buClr>
              <a:buSzPct val="50000"/>
              <a:buFont typeface="Wingdings" panose="05000000000000000000" pitchFamily="2" charset="2"/>
              <a:buChar char="n"/>
              <a:defRPr/>
            </a:pPr>
            <a:r>
              <a:rPr lang="en-US" altLang="en-US" sz="2400" b="1" dirty="0">
                <a:cs typeface="Tahoma" pitchFamily="34" charset="0"/>
              </a:rPr>
              <a:t>Allow persons already in line at 7:30pm to vote</a:t>
            </a:r>
          </a:p>
          <a:p>
            <a:pPr lvl="1">
              <a:spcBef>
                <a:spcPct val="0"/>
              </a:spcBef>
              <a:buClr>
                <a:srgbClr val="0000CC"/>
              </a:buClr>
              <a:buSzPct val="50000"/>
              <a:buFont typeface="Wingdings" panose="05000000000000000000" pitchFamily="2" charset="2"/>
              <a:buChar char="n"/>
              <a:defRPr/>
            </a:pPr>
            <a:r>
              <a:rPr lang="en-US" altLang="en-US" sz="2400" b="1" dirty="0">
                <a:cs typeface="Tahoma" pitchFamily="34" charset="0"/>
              </a:rPr>
              <a:t>Total the number of voters on the </a:t>
            </a:r>
            <a:r>
              <a:rPr lang="en-US" altLang="en-US" sz="2400" b="1" dirty="0">
                <a:solidFill>
                  <a:srgbClr val="0000CC"/>
                </a:solidFill>
                <a:cs typeface="Tahoma" pitchFamily="34" charset="0"/>
              </a:rPr>
              <a:t>List of Voters </a:t>
            </a:r>
            <a:r>
              <a:rPr lang="en-US" altLang="en-US" sz="2400" b="1" dirty="0">
                <a:cs typeface="Tahoma" pitchFamily="34" charset="0"/>
              </a:rPr>
              <a:t>form</a:t>
            </a:r>
          </a:p>
          <a:p>
            <a:pPr lvl="1">
              <a:spcBef>
                <a:spcPct val="0"/>
              </a:spcBef>
              <a:spcAft>
                <a:spcPts val="1200"/>
              </a:spcAft>
              <a:buClr>
                <a:srgbClr val="0000CC"/>
              </a:buClr>
              <a:buSzPct val="50000"/>
              <a:buFont typeface="Wingdings" panose="05000000000000000000" pitchFamily="2" charset="2"/>
              <a:buChar char="n"/>
              <a:defRPr/>
            </a:pPr>
            <a:r>
              <a:rPr lang="en-US" altLang="en-US" sz="2400" b="1" dirty="0">
                <a:cs typeface="Tahoma" pitchFamily="34" charset="0"/>
              </a:rPr>
              <a:t>Certify, attest, and sign the </a:t>
            </a:r>
            <a:r>
              <a:rPr lang="en-US" altLang="en-US" sz="2400" b="1" dirty="0">
                <a:solidFill>
                  <a:srgbClr val="0000CC"/>
                </a:solidFill>
                <a:cs typeface="Tahoma" pitchFamily="34" charset="0"/>
              </a:rPr>
              <a:t>List of Voters </a:t>
            </a:r>
            <a:r>
              <a:rPr lang="en-US" altLang="en-US" sz="2400" b="1" dirty="0">
                <a:cs typeface="Tahoma" pitchFamily="34" charset="0"/>
              </a:rPr>
              <a:t>form</a:t>
            </a:r>
            <a:endParaRPr lang="en-US" b="1" dirty="0">
              <a:latin typeface="+mj-lt"/>
              <a:ea typeface="Tahoma" pitchFamily="34" charset="0"/>
              <a:cs typeface="Tahoma" pitchFamily="34" charset="0"/>
            </a:endParaRPr>
          </a:p>
          <a:p>
            <a:pPr marL="568325" lvl="1" indent="-457200">
              <a:spcBef>
                <a:spcPts val="600"/>
              </a:spcBef>
              <a:spcAft>
                <a:spcPts val="1200"/>
              </a:spcAft>
              <a:buClr>
                <a:srgbClr val="0000CC"/>
              </a:buClr>
              <a:buSzPct val="70000"/>
              <a:buFont typeface="Wingdings 3" panose="05040102010807070707" pitchFamily="18" charset="2"/>
              <a:buChar char="u"/>
              <a:defRPr/>
            </a:pPr>
            <a:r>
              <a:rPr lang="en-US" b="1" dirty="0">
                <a:solidFill>
                  <a:srgbClr val="0000CC"/>
                </a:solidFill>
                <a:latin typeface="+mj-lt"/>
                <a:ea typeface="Tahoma" pitchFamily="34" charset="0"/>
                <a:cs typeface="Tahoma" pitchFamily="34" charset="0"/>
              </a:rPr>
              <a:t>Secure Ballots for Transport</a:t>
            </a:r>
          </a:p>
          <a:p>
            <a:pPr marL="568325" lvl="1" indent="-457200">
              <a:spcBef>
                <a:spcPts val="600"/>
              </a:spcBef>
              <a:buClr>
                <a:srgbClr val="0000CC"/>
              </a:buClr>
              <a:buSzPct val="70000"/>
              <a:buFont typeface="Wingdings 3" panose="05040102010807070707" pitchFamily="18" charset="2"/>
              <a:buChar char="u"/>
              <a:defRPr/>
            </a:pPr>
            <a:r>
              <a:rPr lang="en-US" b="1" dirty="0">
                <a:solidFill>
                  <a:srgbClr val="0000CC"/>
                </a:solidFill>
                <a:latin typeface="+mj-lt"/>
                <a:ea typeface="Tahoma" pitchFamily="34" charset="0"/>
                <a:cs typeface="Tahoma" pitchFamily="34" charset="0"/>
              </a:rPr>
              <a:t>Depart Poll</a:t>
            </a:r>
          </a:p>
          <a:p>
            <a:pPr marL="968375" lvl="2" indent="-457200">
              <a:spcBef>
                <a:spcPts val="600"/>
              </a:spcBef>
              <a:buClr>
                <a:srgbClr val="0000CC"/>
              </a:buClr>
              <a:buSzPct val="50000"/>
              <a:buFont typeface="Wingdings" panose="05000000000000000000" pitchFamily="2" charset="2"/>
              <a:buChar char="n"/>
              <a:defRPr/>
            </a:pPr>
            <a:r>
              <a:rPr lang="en-US" b="1" dirty="0">
                <a:solidFill>
                  <a:srgbClr val="FF0000"/>
                </a:solidFill>
                <a:latin typeface="+mj-lt"/>
                <a:ea typeface="Tahoma" pitchFamily="34" charset="0"/>
                <a:cs typeface="Tahoma" pitchFamily="34" charset="0"/>
              </a:rPr>
              <a:t>Deliver materials to County Clerk</a:t>
            </a:r>
          </a:p>
          <a:p>
            <a:pPr marL="968375" lvl="2" indent="-457200">
              <a:spcBef>
                <a:spcPts val="600"/>
              </a:spcBef>
              <a:buClr>
                <a:srgbClr val="0000CC"/>
              </a:buClr>
              <a:buSzPct val="50000"/>
              <a:buFont typeface="Wingdings" panose="05000000000000000000" pitchFamily="2" charset="2"/>
              <a:buChar char="n"/>
              <a:defRPr/>
            </a:pPr>
            <a:r>
              <a:rPr lang="en-US" b="1" dirty="0">
                <a:latin typeface="+mj-lt"/>
                <a:ea typeface="Tahoma" pitchFamily="34" charset="0"/>
                <a:cs typeface="Tahoma" pitchFamily="34" charset="0"/>
              </a:rPr>
              <a:t>Deliver materials to County Election Commission</a:t>
            </a:r>
          </a:p>
          <a:p>
            <a:pPr marL="114300" lvl="1" indent="0">
              <a:spcBef>
                <a:spcPts val="0"/>
              </a:spcBef>
              <a:buClr>
                <a:srgbClr val="3333CC"/>
              </a:buClr>
              <a:buSzPct val="70000"/>
              <a:buNone/>
              <a:defRPr/>
            </a:pPr>
            <a:endParaRPr lang="en-US" sz="2400" b="1" dirty="0">
              <a:latin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4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97883754"/>
      </p:ext>
    </p:extLst>
  </p:cSld>
  <p:clrMapOvr>
    <a:masterClrMapping/>
  </p:clrMapOvr>
  <p:transition advClick="0" advTm="10000">
    <p:push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solidFill>
                  <a:srgbClr val="0000CC"/>
                </a:solidFill>
              </a:rPr>
              <a:t>Closing the DS 200 Tabulator – P. 66 </a:t>
            </a:r>
          </a:p>
        </p:txBody>
      </p:sp>
      <p:sp>
        <p:nvSpPr>
          <p:cNvPr id="3" name="Content Placeholder 2"/>
          <p:cNvSpPr>
            <a:spLocks noGrp="1"/>
          </p:cNvSpPr>
          <p:nvPr>
            <p:ph sz="half" idx="1"/>
          </p:nvPr>
        </p:nvSpPr>
        <p:spPr>
          <a:xfrm>
            <a:off x="437250" y="1445914"/>
            <a:ext cx="4038600" cy="3809999"/>
          </a:xfrm>
        </p:spPr>
        <p:txBody>
          <a:bodyPr>
            <a:normAutofit fontScale="92500"/>
          </a:bodyPr>
          <a:lstStyle/>
          <a:p>
            <a:r>
              <a:rPr lang="en-US" b="1" dirty="0">
                <a:solidFill>
                  <a:srgbClr val="0000CC"/>
                </a:solidFill>
              </a:rPr>
              <a:t>Step 1</a:t>
            </a:r>
            <a:r>
              <a:rPr lang="en-US" dirty="0"/>
              <a:t>: Record the public count on the Poll Workers’ Certificate P. 71</a:t>
            </a:r>
          </a:p>
          <a:p>
            <a:r>
              <a:rPr lang="en-US" b="1" dirty="0">
                <a:solidFill>
                  <a:srgbClr val="0000CC"/>
                </a:solidFill>
              </a:rPr>
              <a:t>Step 2</a:t>
            </a:r>
            <a:r>
              <a:rPr lang="en-US" dirty="0"/>
              <a:t>: Open the security door and push the “Close Poll” button </a:t>
            </a:r>
          </a:p>
          <a:p>
            <a:r>
              <a:rPr lang="en-US" b="1" dirty="0">
                <a:solidFill>
                  <a:srgbClr val="0000CC"/>
                </a:solidFill>
              </a:rPr>
              <a:t>Step 3</a:t>
            </a:r>
            <a:r>
              <a:rPr lang="en-US" dirty="0"/>
              <a:t>: Tap the “Close Poll” button on the screen</a:t>
            </a:r>
          </a:p>
          <a:p>
            <a:pPr marL="0" indent="0">
              <a:buNone/>
            </a:pPr>
            <a:endParaRPr lang="en-US" dirty="0"/>
          </a:p>
        </p:txBody>
      </p:sp>
      <p:pic>
        <p:nvPicPr>
          <p:cNvPr id="6" name="Picture 5" descr="C:\Users\JPrice\AppData\Local\Microsoft\Windows\INetCache\Content.Outlook\04935DXS\IMG_0118.JPG"/>
          <p:cNvPicPr/>
          <p:nvPr/>
        </p:nvPicPr>
        <p:blipFill rotWithShape="1">
          <a:blip r:embed="rId2">
            <a:extLst>
              <a:ext uri="{28A0092B-C50C-407E-A947-70E740481C1C}">
                <a14:useLocalDpi xmlns:a14="http://schemas.microsoft.com/office/drawing/2010/main" val="0"/>
              </a:ext>
            </a:extLst>
          </a:blip>
          <a:srcRect t="9656" r="46068" b="-1746"/>
          <a:stretch/>
        </p:blipFill>
        <p:spPr bwMode="auto">
          <a:xfrm rot="5400000">
            <a:off x="5715528" y="762529"/>
            <a:ext cx="2361142" cy="32766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7" name="Picture 6" descr="C:\Users\JPrice\AppData\Local\Microsoft\Windows\INetCache\Content.Outlook\04935DXS\IMG_0119.JPG"/>
          <p:cNvPicPr/>
          <p:nvPr/>
        </p:nvPicPr>
        <p:blipFill rotWithShape="1">
          <a:blip r:embed="rId3">
            <a:extLst>
              <a:ext uri="{28A0092B-C50C-407E-A947-70E740481C1C}">
                <a14:useLocalDpi xmlns:a14="http://schemas.microsoft.com/office/drawing/2010/main" val="0"/>
              </a:ext>
            </a:extLst>
          </a:blip>
          <a:srcRect l="11468" b="15133"/>
          <a:stretch/>
        </p:blipFill>
        <p:spPr bwMode="auto">
          <a:xfrm rot="5400000">
            <a:off x="5753627" y="3696228"/>
            <a:ext cx="2361142" cy="3200399"/>
          </a:xfrm>
          <a:prstGeom prst="rect">
            <a:avLst/>
          </a:prstGeom>
          <a:ln>
            <a:noFill/>
          </a:ln>
          <a:effectLst>
            <a:outerShdw blurRad="190500" algn="tl" rotWithShape="0">
              <a:srgbClr val="000000">
                <a:alpha val="70000"/>
              </a:srgbClr>
            </a:outerShdw>
          </a:effectLst>
        </p:spPr>
      </p:pic>
      <p:sp>
        <p:nvSpPr>
          <p:cNvPr id="8" name="Down Arrow 7"/>
          <p:cNvSpPr/>
          <p:nvPr/>
        </p:nvSpPr>
        <p:spPr>
          <a:xfrm rot="2105833">
            <a:off x="7722237" y="3630944"/>
            <a:ext cx="609600" cy="1597341"/>
          </a:xfrm>
          <a:prstGeom prst="downArrow">
            <a:avLst>
              <a:gd name="adj1" fmla="val 40323"/>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7096140"/>
      </p:ext>
    </p:extLst>
  </p:cSld>
  <p:clrMapOvr>
    <a:masterClrMapping/>
  </p:clrMapOvr>
  <p:transition advClick="0" advTm="10000">
    <p:push di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Closing the DS 200 Tabulator – P. 66 </a:t>
            </a:r>
          </a:p>
        </p:txBody>
      </p:sp>
      <p:sp>
        <p:nvSpPr>
          <p:cNvPr id="3" name="Content Placeholder 2"/>
          <p:cNvSpPr>
            <a:spLocks noGrp="1"/>
          </p:cNvSpPr>
          <p:nvPr>
            <p:ph idx="1"/>
          </p:nvPr>
        </p:nvSpPr>
        <p:spPr/>
        <p:txBody>
          <a:bodyPr>
            <a:normAutofit/>
          </a:bodyPr>
          <a:lstStyle/>
          <a:p>
            <a:endParaRPr lang="en-US" b="1" dirty="0">
              <a:solidFill>
                <a:srgbClr val="0000CC"/>
              </a:solidFill>
            </a:endParaRPr>
          </a:p>
          <a:p>
            <a:r>
              <a:rPr lang="en-US" b="1" dirty="0">
                <a:solidFill>
                  <a:srgbClr val="0000CC"/>
                </a:solidFill>
              </a:rPr>
              <a:t>Step 4</a:t>
            </a:r>
            <a:r>
              <a:rPr lang="en-US" dirty="0"/>
              <a:t>: Three results tapes will print</a:t>
            </a:r>
          </a:p>
          <a:p>
            <a:r>
              <a:rPr lang="en-US" b="1" dirty="0">
                <a:solidFill>
                  <a:srgbClr val="0000CC"/>
                </a:solidFill>
              </a:rPr>
              <a:t>Step 5</a:t>
            </a:r>
            <a:r>
              <a:rPr lang="en-US" dirty="0"/>
              <a:t>: </a:t>
            </a:r>
            <a:r>
              <a:rPr lang="en-US" b="1" u="sng" dirty="0">
                <a:solidFill>
                  <a:srgbClr val="FF0000"/>
                </a:solidFill>
              </a:rPr>
              <a:t>SIGN ALL THREE </a:t>
            </a:r>
            <a:r>
              <a:rPr lang="en-US" dirty="0"/>
              <a:t>and</a:t>
            </a:r>
            <a:r>
              <a:rPr lang="en-US" dirty="0">
                <a:solidFill>
                  <a:srgbClr val="0000CC"/>
                </a:solidFill>
              </a:rPr>
              <a:t> </a:t>
            </a:r>
            <a:r>
              <a:rPr lang="en-US" b="1" u="sng" dirty="0">
                <a:solidFill>
                  <a:srgbClr val="0000CC"/>
                </a:solidFill>
              </a:rPr>
              <a:t>post one copy in the poll</a:t>
            </a:r>
          </a:p>
          <a:p>
            <a:pPr lvl="1"/>
            <a:r>
              <a:rPr lang="en-US" b="1" dirty="0"/>
              <a:t>Other two signed result tapes returned to CBEC</a:t>
            </a:r>
          </a:p>
          <a:p>
            <a:r>
              <a:rPr lang="en-US" b="1" dirty="0">
                <a:solidFill>
                  <a:srgbClr val="0000CC"/>
                </a:solidFill>
              </a:rPr>
              <a:t>Step 6</a:t>
            </a:r>
            <a:r>
              <a:rPr lang="en-US" dirty="0"/>
              <a:t>: Tap “Finished” and turn off the  tabulator</a:t>
            </a:r>
          </a:p>
        </p:txBody>
      </p:sp>
    </p:spTree>
    <p:extLst>
      <p:ext uri="{BB962C8B-B14F-4D97-AF65-F5344CB8AC3E}">
        <p14:creationId xmlns:p14="http://schemas.microsoft.com/office/powerpoint/2010/main" val="2850360036"/>
      </p:ext>
    </p:extLst>
  </p:cSld>
  <p:clrMapOvr>
    <a:masterClrMapping/>
  </p:clrMapOvr>
  <p:transition advClick="0" advTm="10000">
    <p:push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Closing Other Voting Equipment  </a:t>
            </a:r>
            <a:br>
              <a:rPr lang="en-US" dirty="0">
                <a:solidFill>
                  <a:srgbClr val="0000CC"/>
                </a:solidFill>
              </a:rPr>
            </a:br>
            <a:r>
              <a:rPr lang="en-US" dirty="0">
                <a:solidFill>
                  <a:srgbClr val="0000CC"/>
                </a:solidFill>
              </a:rPr>
              <a:t>P. 65-66</a:t>
            </a:r>
          </a:p>
        </p:txBody>
      </p:sp>
      <p:sp>
        <p:nvSpPr>
          <p:cNvPr id="3" name="Content Placeholder 2"/>
          <p:cNvSpPr>
            <a:spLocks noGrp="1"/>
          </p:cNvSpPr>
          <p:nvPr>
            <p:ph idx="1"/>
          </p:nvPr>
        </p:nvSpPr>
        <p:spPr/>
        <p:txBody>
          <a:bodyPr>
            <a:normAutofit/>
          </a:bodyPr>
          <a:lstStyle/>
          <a:p>
            <a:r>
              <a:rPr lang="en-US" b="1" dirty="0"/>
              <a:t>Closing Electronic Poll Tablets</a:t>
            </a:r>
            <a:r>
              <a:rPr lang="en-US" dirty="0"/>
              <a:t>: </a:t>
            </a:r>
          </a:p>
          <a:p>
            <a:pPr lvl="1"/>
            <a:r>
              <a:rPr lang="en-US" sz="3000" dirty="0"/>
              <a:t>Procedures on </a:t>
            </a:r>
            <a:r>
              <a:rPr lang="en-US" sz="3000" u="sng" dirty="0"/>
              <a:t>Page 65</a:t>
            </a:r>
          </a:p>
          <a:p>
            <a:pPr marL="457200" lvl="1" indent="0">
              <a:buNone/>
            </a:pPr>
            <a:endParaRPr lang="en-US" dirty="0"/>
          </a:p>
          <a:p>
            <a:r>
              <a:rPr lang="en-US" b="1" dirty="0"/>
              <a:t>Closing Ballot Marking Devices</a:t>
            </a:r>
            <a:r>
              <a:rPr lang="en-US" dirty="0"/>
              <a:t> </a:t>
            </a:r>
          </a:p>
          <a:p>
            <a:pPr lvl="1"/>
            <a:r>
              <a:rPr lang="en-US" sz="3000" dirty="0"/>
              <a:t>Procedures on </a:t>
            </a:r>
            <a:r>
              <a:rPr lang="en-US" sz="3000" u="sng" dirty="0"/>
              <a:t>Page 65-66</a:t>
            </a:r>
          </a:p>
        </p:txBody>
      </p:sp>
    </p:spTree>
    <p:extLst>
      <p:ext uri="{BB962C8B-B14F-4D97-AF65-F5344CB8AC3E}">
        <p14:creationId xmlns:p14="http://schemas.microsoft.com/office/powerpoint/2010/main" val="4035571076"/>
      </p:ext>
    </p:extLst>
  </p:cSld>
  <p:clrMapOvr>
    <a:masterClrMapping/>
  </p:clrMapOvr>
  <p:transition advClick="0" advTm="10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65FE-20DE-4021-9BC4-7F557CFCBEEA}"/>
              </a:ext>
            </a:extLst>
          </p:cNvPr>
          <p:cNvSpPr>
            <a:spLocks noGrp="1"/>
          </p:cNvSpPr>
          <p:nvPr>
            <p:ph type="title"/>
          </p:nvPr>
        </p:nvSpPr>
        <p:spPr/>
        <p:txBody>
          <a:bodyPr>
            <a:normAutofit fontScale="90000"/>
          </a:bodyPr>
          <a:lstStyle/>
          <a:p>
            <a:r>
              <a:rPr lang="en-US" dirty="0">
                <a:solidFill>
                  <a:srgbClr val="0000CC"/>
                </a:solidFill>
              </a:rPr>
              <a:t>WHAT IF – Problems Opening the Poll</a:t>
            </a:r>
          </a:p>
        </p:txBody>
      </p:sp>
      <p:sp>
        <p:nvSpPr>
          <p:cNvPr id="3" name="Content Placeholder 2">
            <a:extLst>
              <a:ext uri="{FF2B5EF4-FFF2-40B4-BE49-F238E27FC236}">
                <a16:creationId xmlns:a16="http://schemas.microsoft.com/office/drawing/2014/main" id="{9C9EA815-5F25-45E2-94BF-D0F54CDA4174}"/>
              </a:ext>
            </a:extLst>
          </p:cNvPr>
          <p:cNvSpPr>
            <a:spLocks noGrp="1"/>
          </p:cNvSpPr>
          <p:nvPr>
            <p:ph sz="half" idx="1"/>
          </p:nvPr>
        </p:nvSpPr>
        <p:spPr>
          <a:xfrm>
            <a:off x="457200" y="1600200"/>
            <a:ext cx="4038600" cy="4756150"/>
          </a:xfrm>
        </p:spPr>
        <p:txBody>
          <a:bodyPr>
            <a:normAutofit fontScale="92500"/>
          </a:bodyPr>
          <a:lstStyle/>
          <a:p>
            <a:r>
              <a:rPr lang="en-US" b="1" dirty="0"/>
              <a:t>What if the Poll Tablets cannot be connected to the internet?</a:t>
            </a:r>
          </a:p>
          <a:p>
            <a:pPr lvl="1"/>
            <a:r>
              <a:rPr lang="en-US" dirty="0">
                <a:solidFill>
                  <a:srgbClr val="0000CC"/>
                </a:solidFill>
              </a:rPr>
              <a:t>Open the poll to voting at 7:30am</a:t>
            </a:r>
          </a:p>
          <a:p>
            <a:pPr lvl="1"/>
            <a:r>
              <a:rPr lang="en-US" b="1" u="sng" dirty="0"/>
              <a:t>Use the tablets in offline mode</a:t>
            </a:r>
          </a:p>
          <a:p>
            <a:pPr lvl="1"/>
            <a:r>
              <a:rPr lang="en-US" dirty="0"/>
              <a:t>Report the problem immediately to the CBEC or designated contact  </a:t>
            </a:r>
          </a:p>
        </p:txBody>
      </p:sp>
      <p:sp>
        <p:nvSpPr>
          <p:cNvPr id="4" name="Content Placeholder 3">
            <a:extLst>
              <a:ext uri="{FF2B5EF4-FFF2-40B4-BE49-F238E27FC236}">
                <a16:creationId xmlns:a16="http://schemas.microsoft.com/office/drawing/2014/main" id="{D5D02680-E81D-4812-A75B-3382F1315845}"/>
              </a:ext>
            </a:extLst>
          </p:cNvPr>
          <p:cNvSpPr>
            <a:spLocks noGrp="1"/>
          </p:cNvSpPr>
          <p:nvPr>
            <p:ph sz="half" idx="2"/>
          </p:nvPr>
        </p:nvSpPr>
        <p:spPr>
          <a:xfrm>
            <a:off x="4648200" y="1600200"/>
            <a:ext cx="4038600" cy="4756150"/>
          </a:xfrm>
        </p:spPr>
        <p:txBody>
          <a:bodyPr>
            <a:normAutofit fontScale="92500"/>
          </a:bodyPr>
          <a:lstStyle/>
          <a:p>
            <a:r>
              <a:rPr lang="en-US" b="1" dirty="0"/>
              <a:t>What if the Poll Tablets fail entirely?</a:t>
            </a:r>
          </a:p>
          <a:p>
            <a:pPr lvl="1"/>
            <a:r>
              <a:rPr lang="en-US" dirty="0">
                <a:solidFill>
                  <a:srgbClr val="0000CC"/>
                </a:solidFill>
              </a:rPr>
              <a:t>Open the poll to voting at 7:30am</a:t>
            </a:r>
          </a:p>
          <a:p>
            <a:pPr lvl="1"/>
            <a:r>
              <a:rPr lang="en-US" dirty="0"/>
              <a:t>Open the poll using the paper backups, if available</a:t>
            </a:r>
          </a:p>
          <a:p>
            <a:pPr lvl="1"/>
            <a:r>
              <a:rPr lang="en-US" b="1" u="sng" dirty="0"/>
              <a:t>IF no PVR List is available, check in voters by calling the county clerk’s office</a:t>
            </a:r>
          </a:p>
          <a:p>
            <a:pPr lvl="1"/>
            <a:r>
              <a:rPr lang="en-US" dirty="0"/>
              <a:t>Report the problem immediately to the CBEC or designated contact  </a:t>
            </a:r>
          </a:p>
          <a:p>
            <a:endParaRPr lang="en-US" dirty="0"/>
          </a:p>
        </p:txBody>
      </p:sp>
    </p:spTree>
    <p:extLst>
      <p:ext uri="{BB962C8B-B14F-4D97-AF65-F5344CB8AC3E}">
        <p14:creationId xmlns:p14="http://schemas.microsoft.com/office/powerpoint/2010/main" val="3584369921"/>
      </p:ext>
    </p:extLst>
  </p:cSld>
  <p:clrMapOvr>
    <a:masterClrMapping/>
  </p:clrMapOvr>
  <p:transition advClick="0" advTm="10000">
    <p:push di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A5A20C9E-D43A-4058-89E9-6FC7FA7EB3B9}"/>
              </a:ext>
            </a:extLst>
          </p:cNvPr>
          <p:cNvPicPr>
            <a:picLocks noGrp="1" noChangeAspect="1"/>
          </p:cNvPicPr>
          <p:nvPr>
            <p:ph sz="half" idx="2"/>
          </p:nvPr>
        </p:nvPicPr>
        <p:blipFill>
          <a:blip r:embed="rId2"/>
          <a:stretch>
            <a:fillRect/>
          </a:stretch>
        </p:blipFill>
        <p:spPr>
          <a:xfrm>
            <a:off x="4572000" y="1066800"/>
            <a:ext cx="4191000" cy="5512562"/>
          </a:xfrm>
          <a:prstGeom prst="rect">
            <a:avLst/>
          </a:prstGeom>
        </p:spPr>
      </p:pic>
      <p:sp>
        <p:nvSpPr>
          <p:cNvPr id="2" name="Title 1"/>
          <p:cNvSpPr>
            <a:spLocks noGrp="1"/>
          </p:cNvSpPr>
          <p:nvPr>
            <p:ph type="title"/>
          </p:nvPr>
        </p:nvSpPr>
        <p:spPr>
          <a:xfrm>
            <a:off x="457200" y="274638"/>
            <a:ext cx="8229600" cy="792162"/>
          </a:xfrm>
        </p:spPr>
        <p:txBody>
          <a:bodyPr>
            <a:normAutofit/>
          </a:bodyPr>
          <a:lstStyle/>
          <a:p>
            <a:r>
              <a:rPr lang="en-US" dirty="0">
                <a:solidFill>
                  <a:srgbClr val="0000CC"/>
                </a:solidFill>
              </a:rPr>
              <a:t>Poll Worker Certificate – P. 71 </a:t>
            </a:r>
            <a:endParaRPr lang="en-US" dirty="0"/>
          </a:p>
        </p:txBody>
      </p:sp>
      <p:sp>
        <p:nvSpPr>
          <p:cNvPr id="3" name="Content Placeholder 2"/>
          <p:cNvSpPr>
            <a:spLocks noGrp="1"/>
          </p:cNvSpPr>
          <p:nvPr>
            <p:ph sz="half" idx="1"/>
          </p:nvPr>
        </p:nvSpPr>
        <p:spPr>
          <a:xfrm>
            <a:off x="457200" y="1267490"/>
            <a:ext cx="3657600" cy="5088860"/>
          </a:xfrm>
        </p:spPr>
        <p:txBody>
          <a:bodyPr>
            <a:normAutofit fontScale="92500" lnSpcReduction="10000"/>
          </a:bodyPr>
          <a:lstStyle/>
          <a:p>
            <a:r>
              <a:rPr lang="en-US" dirty="0"/>
              <a:t>All poll workers </a:t>
            </a:r>
            <a:r>
              <a:rPr lang="en-US" b="1" u="sng" dirty="0"/>
              <a:t>MUST</a:t>
            </a:r>
            <a:r>
              <a:rPr lang="en-US" dirty="0"/>
              <a:t> sign</a:t>
            </a:r>
          </a:p>
          <a:p>
            <a:r>
              <a:rPr lang="en-US" dirty="0"/>
              <a:t>Applies only to tabulators</a:t>
            </a:r>
          </a:p>
          <a:p>
            <a:r>
              <a:rPr lang="en-US" dirty="0"/>
              <a:t>Beginning count from ZERO tapes</a:t>
            </a:r>
          </a:p>
          <a:p>
            <a:r>
              <a:rPr lang="en-US" dirty="0"/>
              <a:t>Number of votes on counter from DS 200 </a:t>
            </a:r>
          </a:p>
          <a:p>
            <a:r>
              <a:rPr lang="en-US" dirty="0"/>
              <a:t>Ending count from results tapes</a:t>
            </a:r>
          </a:p>
          <a:p>
            <a:r>
              <a:rPr lang="en-US" b="1" dirty="0">
                <a:solidFill>
                  <a:srgbClr val="FF0000"/>
                </a:solidFill>
              </a:rPr>
              <a:t>TIME MADE INACCESSIBLE</a:t>
            </a:r>
          </a:p>
          <a:p>
            <a:endParaRPr lang="en-US" dirty="0"/>
          </a:p>
        </p:txBody>
      </p:sp>
    </p:spTree>
    <p:extLst>
      <p:ext uri="{BB962C8B-B14F-4D97-AF65-F5344CB8AC3E}">
        <p14:creationId xmlns:p14="http://schemas.microsoft.com/office/powerpoint/2010/main" val="541766352"/>
      </p:ext>
    </p:extLst>
  </p:cSld>
  <p:clrMapOvr>
    <a:masterClrMapping/>
  </p:clrMapOvr>
  <p:transition advClick="0" advTm="10000">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idx="1"/>
          </p:nvPr>
        </p:nvSpPr>
        <p:spPr>
          <a:xfrm>
            <a:off x="152400" y="228599"/>
            <a:ext cx="8991600" cy="6264275"/>
          </a:xfrm>
        </p:spPr>
        <p:txBody>
          <a:bodyPr>
            <a:normAutofit fontScale="92500" lnSpcReduction="10000"/>
          </a:bodyPr>
          <a:lstStyle/>
          <a:p>
            <a:pPr algn="ctr" eaLnBrk="1" hangingPunct="1">
              <a:buFont typeface="Monotype Sorts"/>
              <a:buNone/>
              <a:defRPr/>
            </a:pPr>
            <a:r>
              <a:rPr lang="en-US" sz="3600" b="1" dirty="0">
                <a:solidFill>
                  <a:srgbClr val="0000CC"/>
                </a:solidFill>
                <a:latin typeface="+mj-lt"/>
                <a:ea typeface="Tahoma" pitchFamily="34" charset="0"/>
                <a:cs typeface="Tahoma" pitchFamily="34" charset="0"/>
              </a:rPr>
              <a:t>Departing the Poll</a:t>
            </a:r>
          </a:p>
          <a:p>
            <a:pPr algn="ctr" eaLnBrk="1" hangingPunct="1">
              <a:buFont typeface="Monotype Sorts"/>
              <a:buNone/>
              <a:defRPr/>
            </a:pPr>
            <a:endParaRPr lang="en-US" sz="2000" b="1" dirty="0">
              <a:solidFill>
                <a:srgbClr val="3333CC"/>
              </a:solidFill>
              <a:latin typeface="Tahoma" pitchFamily="34" charset="0"/>
              <a:ea typeface="Tahoma" pitchFamily="34" charset="0"/>
              <a:cs typeface="Tahoma" pitchFamily="34" charset="0"/>
            </a:endParaRPr>
          </a:p>
          <a:p>
            <a:pPr algn="ctr" eaLnBrk="1" hangingPunct="1">
              <a:buFont typeface="Monotype Sorts"/>
              <a:buNone/>
              <a:defRPr/>
            </a:pPr>
            <a:endParaRPr lang="en-US" sz="2000" b="1" dirty="0">
              <a:solidFill>
                <a:srgbClr val="3333CC"/>
              </a:solidFill>
              <a:latin typeface="Tahoma" pitchFamily="34" charset="0"/>
              <a:ea typeface="Tahoma" pitchFamily="34" charset="0"/>
              <a:cs typeface="Tahoma" pitchFamily="34" charset="0"/>
            </a:endParaRPr>
          </a:p>
          <a:p>
            <a:pPr marL="514350" indent="-457200" eaLnBrk="1" hangingPunct="1">
              <a:spcBef>
                <a:spcPct val="0"/>
              </a:spcBef>
              <a:buClr>
                <a:srgbClr val="0000CC"/>
              </a:buClr>
              <a:buSzPct val="70000"/>
              <a:buFont typeface="Wingdings 3" panose="05040102010807070707" pitchFamily="18" charset="2"/>
              <a:buChar char="u"/>
              <a:defRPr/>
            </a:pPr>
            <a:r>
              <a:rPr lang="en-US" sz="2600" b="1" dirty="0">
                <a:latin typeface="+mj-lt"/>
              </a:rPr>
              <a:t>Follow any specific instructions from CBEC</a:t>
            </a:r>
          </a:p>
          <a:p>
            <a:pPr marL="514350" indent="-457200" eaLnBrk="1" hangingPunct="1">
              <a:spcBef>
                <a:spcPct val="0"/>
              </a:spcBef>
              <a:buClr>
                <a:srgbClr val="0000CC"/>
              </a:buClr>
              <a:buSzPct val="70000"/>
              <a:buFont typeface="Wingdings 3" panose="05040102010807070707" pitchFamily="18" charset="2"/>
              <a:buChar char="u"/>
              <a:defRPr/>
            </a:pPr>
            <a:endParaRPr lang="en-US" sz="2600" b="1" dirty="0">
              <a:latin typeface="+mj-lt"/>
            </a:endParaRPr>
          </a:p>
          <a:p>
            <a:pPr marL="514350" indent="-457200" eaLnBrk="1" hangingPunct="1">
              <a:spcBef>
                <a:spcPct val="0"/>
              </a:spcBef>
              <a:buClr>
                <a:srgbClr val="0000CC"/>
              </a:buClr>
              <a:buSzPct val="70000"/>
              <a:buFont typeface="Wingdings 3" panose="05040102010807070707" pitchFamily="18" charset="2"/>
              <a:buChar char="u"/>
              <a:defRPr/>
            </a:pPr>
            <a:r>
              <a:rPr lang="en-US" sz="2600" b="1" dirty="0">
                <a:latin typeface="+mj-lt"/>
              </a:rPr>
              <a:t>Remove postings and collect “VOTE HERE” signs</a:t>
            </a:r>
          </a:p>
          <a:p>
            <a:pPr marL="514350" indent="-457200" eaLnBrk="1" hangingPunct="1">
              <a:spcBef>
                <a:spcPct val="0"/>
              </a:spcBef>
              <a:buClr>
                <a:srgbClr val="0000CC"/>
              </a:buClr>
              <a:buSzPct val="70000"/>
              <a:buFont typeface="Wingdings 3" panose="05040102010807070707" pitchFamily="18" charset="2"/>
              <a:buChar char="u"/>
              <a:defRPr/>
            </a:pPr>
            <a:endParaRPr lang="en-US" sz="2600" b="1" dirty="0">
              <a:solidFill>
                <a:srgbClr val="3333CC"/>
              </a:solidFill>
              <a:latin typeface="+mj-lt"/>
            </a:endParaRPr>
          </a:p>
          <a:p>
            <a:pPr marL="514350" indent="-457200" eaLnBrk="1" hangingPunct="1">
              <a:spcBef>
                <a:spcPct val="0"/>
              </a:spcBef>
              <a:buClr>
                <a:srgbClr val="0000CC"/>
              </a:buClr>
              <a:buSzPct val="70000"/>
              <a:buFont typeface="Wingdings 3" panose="05040102010807070707" pitchFamily="18" charset="2"/>
              <a:buChar char="u"/>
              <a:defRPr/>
            </a:pPr>
            <a:r>
              <a:rPr lang="en-US" sz="2600" b="1" dirty="0">
                <a:latin typeface="+mj-lt"/>
              </a:rPr>
              <a:t>Collect all supplies and election materials</a:t>
            </a:r>
          </a:p>
          <a:p>
            <a:pPr marL="514350" indent="-457200" eaLnBrk="1" hangingPunct="1">
              <a:spcBef>
                <a:spcPct val="0"/>
              </a:spcBef>
              <a:buClr>
                <a:srgbClr val="0000CC"/>
              </a:buClr>
              <a:buSzPct val="70000"/>
              <a:buFont typeface="Wingdings 3" panose="05040102010807070707" pitchFamily="18" charset="2"/>
              <a:buChar char="u"/>
              <a:defRPr/>
            </a:pPr>
            <a:endParaRPr lang="en-US" sz="2600" b="1" dirty="0">
              <a:latin typeface="+mj-lt"/>
            </a:endParaRPr>
          </a:p>
          <a:p>
            <a:pPr marL="514350" indent="-457200" eaLnBrk="1" hangingPunct="1">
              <a:spcBef>
                <a:spcPct val="0"/>
              </a:spcBef>
              <a:buClr>
                <a:srgbClr val="0000CC"/>
              </a:buClr>
              <a:buSzPct val="70000"/>
              <a:buFont typeface="Wingdings 3" panose="05040102010807070707" pitchFamily="18" charset="2"/>
              <a:buChar char="u"/>
              <a:defRPr/>
            </a:pPr>
            <a:r>
              <a:rPr lang="en-US" sz="2600" b="1" dirty="0">
                <a:latin typeface="+mj-lt"/>
              </a:rPr>
              <a:t>Put the poll back in order</a:t>
            </a:r>
          </a:p>
          <a:p>
            <a:pPr marL="514350" indent="-457200" eaLnBrk="1" hangingPunct="1">
              <a:spcBef>
                <a:spcPct val="0"/>
              </a:spcBef>
              <a:buClr>
                <a:srgbClr val="0000CC"/>
              </a:buClr>
              <a:buSzPct val="70000"/>
              <a:buFont typeface="Wingdings 3" panose="05040102010807070707" pitchFamily="18" charset="2"/>
              <a:buChar char="u"/>
              <a:defRPr/>
            </a:pPr>
            <a:endParaRPr lang="en-US" sz="2600" b="1" dirty="0">
              <a:latin typeface="+mj-lt"/>
            </a:endParaRPr>
          </a:p>
          <a:p>
            <a:pPr marL="514350" indent="-457200" eaLnBrk="1" hangingPunct="1">
              <a:spcBef>
                <a:spcPct val="0"/>
              </a:spcBef>
              <a:buClr>
                <a:srgbClr val="0000CC"/>
              </a:buClr>
              <a:buSzPct val="70000"/>
              <a:buFont typeface="Wingdings 3" panose="05040102010807070707" pitchFamily="18" charset="2"/>
              <a:buChar char="u"/>
              <a:defRPr/>
            </a:pPr>
            <a:r>
              <a:rPr lang="en-US" sz="2600" b="1" dirty="0">
                <a:latin typeface="+mj-lt"/>
              </a:rPr>
              <a:t>Seal stub boxes for transport to County Board of Election Commission </a:t>
            </a:r>
            <a:endParaRPr lang="en-US" sz="2600" dirty="0">
              <a:latin typeface="+mj-lt"/>
            </a:endParaRPr>
          </a:p>
          <a:p>
            <a:pPr marL="514350" indent="-457200" eaLnBrk="1" hangingPunct="1">
              <a:spcBef>
                <a:spcPct val="0"/>
              </a:spcBef>
              <a:buClr>
                <a:srgbClr val="0000CC"/>
              </a:buClr>
              <a:buSzPct val="70000"/>
              <a:buFont typeface="Wingdings 3" panose="05040102010807070707" pitchFamily="18" charset="2"/>
              <a:buChar char="u"/>
              <a:defRPr/>
            </a:pPr>
            <a:endParaRPr lang="en-US" sz="2600" dirty="0">
              <a:latin typeface="+mj-lt"/>
            </a:endParaRPr>
          </a:p>
          <a:p>
            <a:pPr marL="514350" indent="-457200" eaLnBrk="1" hangingPunct="1">
              <a:spcBef>
                <a:spcPct val="0"/>
              </a:spcBef>
              <a:buClr>
                <a:srgbClr val="0000CC"/>
              </a:buClr>
              <a:buSzPct val="70000"/>
              <a:buFont typeface="Wingdings 3" panose="05040102010807070707" pitchFamily="18" charset="2"/>
              <a:buChar char="u"/>
              <a:defRPr/>
            </a:pPr>
            <a:r>
              <a:rPr lang="en-US" sz="2600" b="1" dirty="0">
                <a:solidFill>
                  <a:srgbClr val="FF0000"/>
                </a:solidFill>
                <a:latin typeface="+mj-lt"/>
              </a:rPr>
              <a:t>Remember to take ALL BALLOTS from the tabulators </a:t>
            </a:r>
            <a:r>
              <a:rPr lang="en-US" sz="2600" b="1" dirty="0">
                <a:latin typeface="+mj-lt"/>
              </a:rPr>
              <a:t>and return to CBEC</a:t>
            </a:r>
          </a:p>
          <a:p>
            <a:pPr marL="514350" indent="-457200" eaLnBrk="1" hangingPunct="1">
              <a:spcBef>
                <a:spcPct val="0"/>
              </a:spcBef>
              <a:buClr>
                <a:srgbClr val="0000CC"/>
              </a:buClr>
              <a:buSzPct val="70000"/>
              <a:buFont typeface="Wingdings 3" panose="05040102010807070707" pitchFamily="18" charset="2"/>
              <a:buChar char="u"/>
              <a:defRPr/>
            </a:pPr>
            <a:endParaRPr lang="en-US" sz="2600" b="1" dirty="0">
              <a:solidFill>
                <a:srgbClr val="FF0000"/>
              </a:solidFill>
              <a:latin typeface="+mj-lt"/>
            </a:endParaRPr>
          </a:p>
          <a:p>
            <a:pPr marL="514350" indent="-457200" eaLnBrk="1" hangingPunct="1">
              <a:spcBef>
                <a:spcPct val="0"/>
              </a:spcBef>
              <a:buClr>
                <a:srgbClr val="0000CC"/>
              </a:buClr>
              <a:buSzPct val="70000"/>
              <a:buFont typeface="Wingdings 3" panose="05040102010807070707" pitchFamily="18" charset="2"/>
              <a:buChar char="u"/>
              <a:defRPr/>
            </a:pPr>
            <a:r>
              <a:rPr lang="en-US" sz="2600" b="1" dirty="0">
                <a:solidFill>
                  <a:srgbClr val="0000CC"/>
                </a:solidFill>
                <a:latin typeface="+mj-lt"/>
              </a:rPr>
              <a:t>Comprehensive Checklist beginning on Page 73  </a:t>
            </a:r>
          </a:p>
          <a:p>
            <a:pPr lvl="1" eaLnBrk="1" hangingPunct="1">
              <a:buClr>
                <a:srgbClr val="3333CC"/>
              </a:buClr>
              <a:buFont typeface="Wingdings" pitchFamily="2" charset="2"/>
              <a:buChar char="q"/>
              <a:defRPr/>
            </a:pPr>
            <a:endParaRPr lang="en-US" sz="1800" dirty="0">
              <a:latin typeface="Tahoma" pitchFamily="34" charset="0"/>
            </a:endParaRPr>
          </a:p>
          <a:p>
            <a:pPr eaLnBrk="1" hangingPunct="1">
              <a:buClr>
                <a:srgbClr val="3333CC"/>
              </a:buClr>
              <a:buFont typeface="Wingdings" pitchFamily="2" charset="2"/>
              <a:buChar char="q"/>
              <a:defRPr/>
            </a:pPr>
            <a:endParaRPr lang="en-US" sz="1600" dirty="0">
              <a:latin typeface="Tahoma"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659880" y="609600"/>
            <a:ext cx="2103120" cy="2468880"/>
          </a:xfrm>
          <a:prstGeom prst="rect">
            <a:avLst/>
          </a:prstGeom>
          <a:effectLst>
            <a:glow rad="76200">
              <a:srgbClr val="0000CC"/>
            </a:glow>
          </a:effectLst>
        </p:spPr>
      </p:pic>
    </p:spTree>
    <p:extLst>
      <p:ext uri="{BB962C8B-B14F-4D97-AF65-F5344CB8AC3E}">
        <p14:creationId xmlns:p14="http://schemas.microsoft.com/office/powerpoint/2010/main" val="3048754456"/>
      </p:ext>
    </p:extLst>
  </p:cSld>
  <p:clrMapOvr>
    <a:masterClrMapping/>
  </p:clrMapOvr>
  <p:transition advClick="0" advTm="10000">
    <p:push di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idx="1"/>
          </p:nvPr>
        </p:nvSpPr>
        <p:spPr>
          <a:xfrm>
            <a:off x="2438400" y="917542"/>
            <a:ext cx="6781800" cy="5506497"/>
          </a:xfrm>
        </p:spPr>
        <p:txBody>
          <a:bodyPr>
            <a:normAutofit lnSpcReduction="10000"/>
          </a:bodyPr>
          <a:lstStyle/>
          <a:p>
            <a:pPr marL="0" indent="0" eaLnBrk="1" hangingPunct="1">
              <a:spcBef>
                <a:spcPct val="0"/>
              </a:spcBef>
              <a:buClr>
                <a:srgbClr val="3333CC"/>
              </a:buClr>
              <a:buSzPct val="70000"/>
              <a:buNone/>
              <a:defRPr/>
            </a:pPr>
            <a:endParaRPr lang="en-US" altLang="en-US" sz="2600" dirty="0">
              <a:latin typeface="+mj-lt"/>
            </a:endParaRPr>
          </a:p>
          <a:p>
            <a:pPr marL="512064" indent="-457200">
              <a:lnSpc>
                <a:spcPct val="150000"/>
              </a:lnSpc>
              <a:spcBef>
                <a:spcPct val="0"/>
              </a:spcBef>
              <a:buClr>
                <a:srgbClr val="0000CC"/>
              </a:buClr>
              <a:buSzPct val="70000"/>
              <a:buFont typeface="Wingdings 3" panose="05040102010807070707" pitchFamily="18" charset="2"/>
              <a:buChar char="u"/>
              <a:defRPr/>
            </a:pPr>
            <a:r>
              <a:rPr lang="en-US" altLang="en-US" sz="2600" b="1" dirty="0"/>
              <a:t> A copy of the Certificate of Election Results</a:t>
            </a:r>
          </a:p>
          <a:p>
            <a:pPr marL="54864" indent="0">
              <a:lnSpc>
                <a:spcPct val="150000"/>
              </a:lnSpc>
              <a:spcBef>
                <a:spcPct val="0"/>
              </a:spcBef>
              <a:buClr>
                <a:srgbClr val="0000CC"/>
              </a:buClr>
              <a:buSzPct val="70000"/>
              <a:buNone/>
              <a:defRPr/>
            </a:pPr>
            <a:endParaRPr lang="en-US" altLang="en-US" sz="1300" b="1" dirty="0"/>
          </a:p>
          <a:p>
            <a:pPr marL="512064" indent="-457200">
              <a:lnSpc>
                <a:spcPct val="150000"/>
              </a:lnSpc>
              <a:spcBef>
                <a:spcPct val="0"/>
              </a:spcBef>
              <a:buClr>
                <a:srgbClr val="0000CC"/>
              </a:buClr>
              <a:buSzPct val="70000"/>
              <a:buFont typeface="Wingdings 3" panose="05040102010807070707" pitchFamily="18" charset="2"/>
              <a:buChar char="u"/>
              <a:defRPr/>
            </a:pPr>
            <a:r>
              <a:rPr lang="en-US" altLang="en-US" sz="2600" b="1" dirty="0"/>
              <a:t> One copy of tally sheets, if any </a:t>
            </a:r>
          </a:p>
          <a:p>
            <a:pPr marL="54864" indent="0">
              <a:lnSpc>
                <a:spcPct val="150000"/>
              </a:lnSpc>
              <a:spcBef>
                <a:spcPct val="0"/>
              </a:spcBef>
              <a:buClr>
                <a:srgbClr val="0000CC"/>
              </a:buClr>
              <a:buSzPct val="70000"/>
              <a:buNone/>
              <a:defRPr/>
            </a:pPr>
            <a:endParaRPr lang="en-US" altLang="en-US" sz="1300" b="1" dirty="0"/>
          </a:p>
          <a:p>
            <a:pPr marL="512064" indent="-457200">
              <a:lnSpc>
                <a:spcPct val="150000"/>
              </a:lnSpc>
              <a:spcBef>
                <a:spcPct val="0"/>
              </a:spcBef>
              <a:buClr>
                <a:srgbClr val="0000CC"/>
              </a:buClr>
              <a:buSzPct val="70000"/>
              <a:buFont typeface="Wingdings 3" panose="05040102010807070707" pitchFamily="18" charset="2"/>
              <a:buChar char="u"/>
              <a:defRPr/>
            </a:pPr>
            <a:r>
              <a:rPr lang="en-US" altLang="en-US" sz="2600" b="1" dirty="0"/>
              <a:t> List of Voters Form</a:t>
            </a:r>
          </a:p>
          <a:p>
            <a:pPr marL="54864" indent="0">
              <a:lnSpc>
                <a:spcPct val="150000"/>
              </a:lnSpc>
              <a:spcBef>
                <a:spcPct val="0"/>
              </a:spcBef>
              <a:buClr>
                <a:srgbClr val="0000CC"/>
              </a:buClr>
              <a:buSzPct val="70000"/>
              <a:buNone/>
              <a:defRPr/>
            </a:pPr>
            <a:endParaRPr lang="en-US" altLang="en-US" sz="1300" b="1" dirty="0"/>
          </a:p>
          <a:p>
            <a:pPr marL="512064" indent="-457200">
              <a:lnSpc>
                <a:spcPct val="150000"/>
              </a:lnSpc>
              <a:spcBef>
                <a:spcPct val="0"/>
              </a:spcBef>
              <a:buClr>
                <a:srgbClr val="0000CC"/>
              </a:buClr>
              <a:buSzPct val="70000"/>
              <a:buFont typeface="Wingdings 3" panose="05040102010807070707" pitchFamily="18" charset="2"/>
              <a:buChar char="u"/>
              <a:defRPr/>
            </a:pPr>
            <a:r>
              <a:rPr lang="en-US" altLang="en-US" sz="2600" b="1" dirty="0"/>
              <a:t> Precinct Voter Registration Lists</a:t>
            </a:r>
          </a:p>
          <a:p>
            <a:pPr marL="54864" indent="0">
              <a:lnSpc>
                <a:spcPct val="150000"/>
              </a:lnSpc>
              <a:spcBef>
                <a:spcPct val="0"/>
              </a:spcBef>
              <a:buClr>
                <a:srgbClr val="0000CC"/>
              </a:buClr>
              <a:buSzPct val="70000"/>
              <a:buNone/>
              <a:defRPr/>
            </a:pPr>
            <a:endParaRPr lang="en-US" altLang="en-US" sz="1300" b="1" dirty="0"/>
          </a:p>
          <a:p>
            <a:pPr marL="512064" indent="-457200">
              <a:lnSpc>
                <a:spcPct val="150000"/>
              </a:lnSpc>
              <a:spcBef>
                <a:spcPct val="0"/>
              </a:spcBef>
              <a:buClr>
                <a:srgbClr val="0000CC"/>
              </a:buClr>
              <a:buSzPct val="70000"/>
              <a:buFont typeface="Wingdings 3" panose="05040102010807070707" pitchFamily="18" charset="2"/>
              <a:buChar char="u"/>
              <a:defRPr/>
            </a:pPr>
            <a:r>
              <a:rPr lang="en-US" altLang="en-US" sz="2600" b="1" dirty="0"/>
              <a:t> Voter Registration Application Forms </a:t>
            </a:r>
          </a:p>
          <a:p>
            <a:pPr marL="54864" indent="0">
              <a:lnSpc>
                <a:spcPct val="150000"/>
              </a:lnSpc>
              <a:spcBef>
                <a:spcPct val="0"/>
              </a:spcBef>
              <a:buClr>
                <a:srgbClr val="0000CC"/>
              </a:buClr>
              <a:buSzPct val="70000"/>
              <a:buNone/>
              <a:defRPr/>
            </a:pPr>
            <a:endParaRPr lang="en-US" altLang="en-US" sz="1300" b="1" dirty="0"/>
          </a:p>
          <a:p>
            <a:pPr marL="512064" indent="-457200">
              <a:lnSpc>
                <a:spcPct val="150000"/>
              </a:lnSpc>
              <a:spcBef>
                <a:spcPct val="0"/>
              </a:spcBef>
              <a:buClr>
                <a:srgbClr val="0000CC"/>
              </a:buClr>
              <a:buSzPct val="70000"/>
              <a:buFont typeface="Wingdings 3" panose="05040102010807070707" pitchFamily="18" charset="2"/>
              <a:buChar char="u"/>
              <a:defRPr/>
            </a:pPr>
            <a:r>
              <a:rPr lang="en-US" altLang="en-US" sz="2600" b="1" dirty="0"/>
              <a:t> Other record-keeping supplies </a:t>
            </a:r>
          </a:p>
          <a:p>
            <a:pPr marL="0" indent="0">
              <a:spcBef>
                <a:spcPts val="600"/>
              </a:spcBef>
              <a:buClr>
                <a:srgbClr val="3333CC"/>
              </a:buClr>
              <a:buSzPct val="70000"/>
              <a:buNone/>
              <a:defRPr/>
            </a:pPr>
            <a:endParaRPr lang="en-US" altLang="en-US" sz="2600" b="1" dirty="0">
              <a:latin typeface="+mj-lt"/>
            </a:endParaRPr>
          </a:p>
          <a:p>
            <a:pPr eaLnBrk="1" hangingPunct="1">
              <a:lnSpc>
                <a:spcPct val="150000"/>
              </a:lnSpc>
              <a:buClr>
                <a:srgbClr val="3333CC"/>
              </a:buClr>
              <a:buFont typeface="Wingdings" pitchFamily="2" charset="2"/>
              <a:buChar char="q"/>
              <a:defRPr/>
            </a:pPr>
            <a:endParaRPr lang="en-US" altLang="en-US" sz="1600" dirty="0">
              <a:latin typeface="Tahoma" pitchFamily="34" charset="0"/>
            </a:endParaRPr>
          </a:p>
        </p:txBody>
      </p:sp>
      <p:pic>
        <p:nvPicPr>
          <p:cNvPr id="5" name="Picture 4" descr="https://d30y9cdsu7xlg0.cloudfront.net/png/2691-20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09800"/>
            <a:ext cx="2194560" cy="2560320"/>
          </a:xfrm>
          <a:prstGeom prst="rect">
            <a:avLst/>
          </a:prstGeom>
          <a:noFill/>
          <a:ln>
            <a:noFill/>
          </a:ln>
          <a:effectLst>
            <a:glow rad="76200">
              <a:srgbClr val="0000CC"/>
            </a:glow>
          </a:effectLst>
        </p:spPr>
      </p:pic>
      <p:sp>
        <p:nvSpPr>
          <p:cNvPr id="6" name="Title 1"/>
          <p:cNvSpPr>
            <a:spLocks noGrp="1"/>
          </p:cNvSpPr>
          <p:nvPr>
            <p:ph type="title"/>
          </p:nvPr>
        </p:nvSpPr>
        <p:spPr>
          <a:xfrm>
            <a:off x="365760" y="0"/>
            <a:ext cx="8229600" cy="838200"/>
          </a:xfrm>
        </p:spPr>
        <p:txBody>
          <a:bodyPr>
            <a:noAutofit/>
          </a:bodyPr>
          <a:lstStyle/>
          <a:p>
            <a:r>
              <a:rPr lang="en-US" altLang="en-US" sz="3600" b="1" dirty="0">
                <a:solidFill>
                  <a:srgbClr val="0000CC"/>
                </a:solidFill>
                <a:cs typeface="Tahoma" pitchFamily="34" charset="0"/>
              </a:rPr>
              <a:t>Deliver to County Clerk</a:t>
            </a:r>
            <a:endParaRPr lang="en-US" sz="3600" dirty="0">
              <a:solidFill>
                <a:srgbClr val="0000CC"/>
              </a:solidFill>
            </a:endParaRPr>
          </a:p>
        </p:txBody>
      </p:sp>
    </p:spTree>
    <p:extLst>
      <p:ext uri="{BB962C8B-B14F-4D97-AF65-F5344CB8AC3E}">
        <p14:creationId xmlns:p14="http://schemas.microsoft.com/office/powerpoint/2010/main" val="3728236437"/>
      </p:ext>
    </p:extLst>
  </p:cSld>
  <p:clrMapOvr>
    <a:masterClrMapping/>
  </p:clrMapOvr>
  <p:transition advClick="0" advTm="10000">
    <p:push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idx="1"/>
          </p:nvPr>
        </p:nvSpPr>
        <p:spPr>
          <a:xfrm>
            <a:off x="76200" y="20097"/>
            <a:ext cx="9067800" cy="6858000"/>
          </a:xfrm>
        </p:spPr>
        <p:txBody>
          <a:bodyPr>
            <a:normAutofit fontScale="92500" lnSpcReduction="10000"/>
          </a:bodyPr>
          <a:lstStyle/>
          <a:p>
            <a:pPr algn="ctr" eaLnBrk="1" hangingPunct="1">
              <a:buFont typeface="Monotype Sorts"/>
              <a:buNone/>
              <a:defRPr/>
            </a:pPr>
            <a:r>
              <a:rPr lang="en-US" altLang="en-US" sz="3600" b="1" dirty="0">
                <a:solidFill>
                  <a:srgbClr val="0000CC"/>
                </a:solidFill>
                <a:latin typeface="+mj-lt"/>
                <a:cs typeface="Tahoma" pitchFamily="34" charset="0"/>
              </a:rPr>
              <a:t>Deliver to CBEC</a:t>
            </a:r>
          </a:p>
          <a:p>
            <a:pPr marL="0" indent="0" eaLnBrk="1" hangingPunct="1">
              <a:spcBef>
                <a:spcPct val="0"/>
              </a:spcBef>
              <a:buClr>
                <a:srgbClr val="0000CC"/>
              </a:buClr>
              <a:buSzPct val="70000"/>
              <a:buNone/>
              <a:defRPr/>
            </a:pPr>
            <a:endParaRPr lang="en-US" altLang="en-US" sz="2600" dirty="0">
              <a:latin typeface="+mj-lt"/>
            </a:endParaRPr>
          </a:p>
          <a:p>
            <a:pPr marL="457200" eaLnBrk="1" hangingPunct="1">
              <a:spcBef>
                <a:spcPct val="0"/>
              </a:spcBef>
              <a:buClr>
                <a:srgbClr val="0000CC"/>
              </a:buClr>
              <a:buSzPct val="70000"/>
              <a:buFont typeface="Wingdings 3" panose="05040102010807070707" pitchFamily="18" charset="2"/>
              <a:buChar char="u"/>
              <a:defRPr/>
            </a:pPr>
            <a:r>
              <a:rPr lang="en-US" altLang="en-US" sz="2600" b="1" dirty="0">
                <a:latin typeface="+mj-lt"/>
              </a:rPr>
              <a:t> Sealed package holding the election media sticks</a:t>
            </a:r>
          </a:p>
          <a:p>
            <a:pPr marL="457200" indent="0" eaLnBrk="1" hangingPunct="1">
              <a:spcBef>
                <a:spcPct val="0"/>
              </a:spcBef>
              <a:buClr>
                <a:srgbClr val="0000CC"/>
              </a:buClr>
              <a:buSzPct val="70000"/>
              <a:buNone/>
              <a:defRPr/>
            </a:pPr>
            <a:r>
              <a:rPr lang="en-US" altLang="en-US" sz="2600" b="1" dirty="0">
                <a:latin typeface="+mj-lt"/>
              </a:rPr>
              <a:t>  and certified returns (results tapes) </a:t>
            </a:r>
          </a:p>
          <a:p>
            <a:pPr marL="857250" lvl="2">
              <a:spcBef>
                <a:spcPct val="0"/>
              </a:spcBef>
              <a:buClr>
                <a:srgbClr val="0000CC"/>
              </a:buClr>
              <a:buSzPct val="50000"/>
              <a:buFont typeface="Wingdings" panose="05000000000000000000" pitchFamily="2" charset="2"/>
              <a:buChar char="n"/>
              <a:defRPr/>
            </a:pPr>
            <a:r>
              <a:rPr lang="en-US" altLang="en-US" b="1" dirty="0">
                <a:latin typeface="+mj-lt"/>
              </a:rPr>
              <a:t>Obtain a receipt</a:t>
            </a:r>
          </a:p>
          <a:p>
            <a:pPr marL="857250" lvl="2">
              <a:spcBef>
                <a:spcPct val="0"/>
              </a:spcBef>
              <a:buClr>
                <a:srgbClr val="0000CC"/>
              </a:buClr>
              <a:buSzPct val="50000"/>
              <a:buFont typeface="Wingdings" panose="05000000000000000000" pitchFamily="2" charset="2"/>
              <a:buChar char="n"/>
              <a:defRPr/>
            </a:pPr>
            <a:endParaRPr lang="en-US" altLang="en-US" b="1" dirty="0">
              <a:latin typeface="+mj-lt"/>
            </a:endParaRPr>
          </a:p>
          <a:p>
            <a:pPr marL="857250" lvl="2">
              <a:spcBef>
                <a:spcPct val="0"/>
              </a:spcBef>
              <a:buClr>
                <a:srgbClr val="0000CC"/>
              </a:buClr>
              <a:buSzPct val="50000"/>
              <a:buFont typeface="Wingdings" panose="05000000000000000000" pitchFamily="2" charset="2"/>
              <a:buChar char="n"/>
              <a:defRPr/>
            </a:pPr>
            <a:r>
              <a:rPr lang="en-US" altLang="en-US" b="1" dirty="0">
                <a:latin typeface="+mj-lt"/>
              </a:rPr>
              <a:t>Provisional Ballots returned by two election officials</a:t>
            </a:r>
          </a:p>
          <a:p>
            <a:pPr marL="519113" indent="-404813">
              <a:spcBef>
                <a:spcPts val="1200"/>
              </a:spcBef>
              <a:buClr>
                <a:srgbClr val="0000CC"/>
              </a:buClr>
              <a:buSzPct val="70000"/>
              <a:buFont typeface="Wingdings 3" panose="05040102010807070707" pitchFamily="18" charset="2"/>
              <a:buChar char="u"/>
              <a:defRPr/>
            </a:pPr>
            <a:r>
              <a:rPr lang="en-US" altLang="en-US" sz="2600" b="1" dirty="0">
                <a:latin typeface="+mj-lt"/>
              </a:rPr>
              <a:t>Paper ballots preserved separately &amp; secured</a:t>
            </a:r>
          </a:p>
          <a:p>
            <a:pPr marL="857250" lvl="2">
              <a:spcBef>
                <a:spcPct val="0"/>
              </a:spcBef>
              <a:buClr>
                <a:srgbClr val="0000CC"/>
              </a:buClr>
              <a:buSzPct val="50000"/>
              <a:buFont typeface="Wingdings" panose="05000000000000000000" pitchFamily="2" charset="2"/>
              <a:buChar char="n"/>
              <a:defRPr/>
            </a:pPr>
            <a:r>
              <a:rPr lang="en-US" altLang="en-US" sz="2200" b="1" dirty="0">
                <a:latin typeface="+mj-lt"/>
              </a:rPr>
              <a:t> </a:t>
            </a:r>
            <a:r>
              <a:rPr lang="en-US" altLang="en-US" b="1" dirty="0">
                <a:latin typeface="+mj-lt"/>
              </a:rPr>
              <a:t>Voted paper ballots in a secured container with a numbered</a:t>
            </a:r>
          </a:p>
          <a:p>
            <a:pPr marL="628650" lvl="2" indent="0">
              <a:spcBef>
                <a:spcPct val="0"/>
              </a:spcBef>
              <a:buClr>
                <a:srgbClr val="0000CC"/>
              </a:buClr>
              <a:buSzPct val="50000"/>
              <a:buNone/>
              <a:defRPr/>
            </a:pPr>
            <a:r>
              <a:rPr lang="en-US" altLang="en-US" b="1" dirty="0">
                <a:latin typeface="+mj-lt"/>
              </a:rPr>
              <a:t>	 seal</a:t>
            </a:r>
          </a:p>
          <a:p>
            <a:pPr marL="857250" lvl="2">
              <a:spcBef>
                <a:spcPct val="0"/>
              </a:spcBef>
              <a:buClr>
                <a:srgbClr val="0000CC"/>
              </a:buClr>
              <a:buSzPct val="50000"/>
              <a:buFont typeface="Wingdings" panose="05000000000000000000" pitchFamily="2" charset="2"/>
              <a:buChar char="n"/>
              <a:defRPr/>
            </a:pPr>
            <a:r>
              <a:rPr lang="en-US" altLang="en-US" b="1" dirty="0">
                <a:latin typeface="+mj-lt"/>
              </a:rPr>
              <a:t> Unused, provisional, cancelled, defective ballots </a:t>
            </a:r>
          </a:p>
          <a:p>
            <a:pPr marL="457200">
              <a:spcBef>
                <a:spcPts val="1200"/>
              </a:spcBef>
              <a:buClr>
                <a:srgbClr val="0000CC"/>
              </a:buClr>
              <a:buSzPct val="70000"/>
              <a:buFont typeface="Wingdings 3" panose="05040102010807070707" pitchFamily="18" charset="2"/>
              <a:buChar char="u"/>
              <a:defRPr/>
            </a:pPr>
            <a:r>
              <a:rPr lang="en-US" altLang="en-US" sz="2600" b="1" dirty="0">
                <a:latin typeface="+mj-lt"/>
              </a:rPr>
              <a:t> Election supplies and materials</a:t>
            </a:r>
          </a:p>
          <a:p>
            <a:pPr marL="457200">
              <a:spcBef>
                <a:spcPts val="1200"/>
              </a:spcBef>
              <a:buClr>
                <a:srgbClr val="0000CC"/>
              </a:buClr>
              <a:buSzPct val="70000"/>
              <a:buFont typeface="Wingdings 3" panose="05040102010807070707" pitchFamily="18" charset="2"/>
              <a:buChar char="u"/>
              <a:defRPr/>
            </a:pPr>
            <a:r>
              <a:rPr lang="en-US" altLang="en-US" sz="2600" b="1" dirty="0">
                <a:latin typeface="+mj-lt"/>
              </a:rPr>
              <a:t> A copy of the Certificates of Election Results</a:t>
            </a:r>
          </a:p>
          <a:p>
            <a:pPr marL="457200">
              <a:spcBef>
                <a:spcPts val="1200"/>
              </a:spcBef>
              <a:buClr>
                <a:srgbClr val="0000CC"/>
              </a:buClr>
              <a:buSzPct val="70000"/>
              <a:buFont typeface="Wingdings 3" panose="05040102010807070707" pitchFamily="18" charset="2"/>
              <a:buChar char="u"/>
              <a:defRPr/>
            </a:pPr>
            <a:r>
              <a:rPr lang="en-US" altLang="en-US" sz="2600" b="1" dirty="0">
                <a:latin typeface="+mj-lt"/>
              </a:rPr>
              <a:t> One copy of any tally sheets, if any</a:t>
            </a:r>
          </a:p>
          <a:p>
            <a:pPr marL="457200">
              <a:spcBef>
                <a:spcPts val="1200"/>
              </a:spcBef>
              <a:buClr>
                <a:srgbClr val="0000CC"/>
              </a:buClr>
              <a:buSzPct val="70000"/>
              <a:buFont typeface="Wingdings 3" panose="05040102010807070707" pitchFamily="18" charset="2"/>
              <a:buChar char="u"/>
              <a:defRPr/>
            </a:pPr>
            <a:r>
              <a:rPr lang="en-US" altLang="en-US" sz="2600" b="1" dirty="0">
                <a:latin typeface="+mj-lt"/>
              </a:rPr>
              <a:t> Other election returns</a:t>
            </a:r>
          </a:p>
          <a:p>
            <a:pPr marL="457200">
              <a:spcBef>
                <a:spcPts val="1200"/>
              </a:spcBef>
              <a:buClr>
                <a:srgbClr val="0000CC"/>
              </a:buClr>
              <a:buSzPct val="70000"/>
              <a:buFont typeface="Wingdings 3" panose="05040102010807070707" pitchFamily="18" charset="2"/>
              <a:buChar char="u"/>
              <a:defRPr/>
            </a:pPr>
            <a:r>
              <a:rPr lang="en-US" altLang="en-US" sz="2600" b="1" dirty="0"/>
              <a:t> A completed poll worker guide/checklist </a:t>
            </a:r>
          </a:p>
          <a:p>
            <a:pPr marL="0" indent="0">
              <a:spcBef>
                <a:spcPts val="600"/>
              </a:spcBef>
              <a:buClr>
                <a:srgbClr val="3333CC"/>
              </a:buClr>
              <a:buSzPct val="70000"/>
              <a:buNone/>
              <a:defRPr/>
            </a:pPr>
            <a:r>
              <a:rPr lang="en-US" altLang="en-US" sz="2600" dirty="0">
                <a:latin typeface="+mj-lt"/>
              </a:rPr>
              <a:t> </a:t>
            </a:r>
          </a:p>
          <a:p>
            <a:pPr eaLnBrk="1" hangingPunct="1">
              <a:lnSpc>
                <a:spcPct val="150000"/>
              </a:lnSpc>
              <a:buClr>
                <a:srgbClr val="3333CC"/>
              </a:buClr>
              <a:buFont typeface="Wingdings" pitchFamily="2" charset="2"/>
              <a:buChar char="q"/>
              <a:defRPr/>
            </a:pPr>
            <a:endParaRPr lang="en-US" altLang="en-US" sz="1600" dirty="0">
              <a:latin typeface="Tahoma" pitchFamily="34" charset="0"/>
            </a:endParaRPr>
          </a:p>
        </p:txBody>
      </p:sp>
      <p:pic>
        <p:nvPicPr>
          <p:cNvPr id="4" name="Picture 3" descr="http://www.smartdeliveryservice.com/wp-content/uploads/2013/05/Courire-Servic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0309" y="4572000"/>
            <a:ext cx="2103120" cy="1828800"/>
          </a:xfrm>
          <a:prstGeom prst="rect">
            <a:avLst/>
          </a:prstGeom>
          <a:noFill/>
          <a:ln>
            <a:noFill/>
          </a:ln>
          <a:effectLst>
            <a:glow rad="88900">
              <a:srgbClr val="0000CC"/>
            </a:glow>
          </a:effectLst>
        </p:spPr>
      </p:pic>
    </p:spTree>
    <p:extLst>
      <p:ext uri="{BB962C8B-B14F-4D97-AF65-F5344CB8AC3E}">
        <p14:creationId xmlns:p14="http://schemas.microsoft.com/office/powerpoint/2010/main" val="3728236437"/>
      </p:ext>
    </p:extLst>
  </p:cSld>
  <p:clrMapOvr>
    <a:masterClrMapping/>
  </p:clrMapOvr>
  <p:transition advClick="0" advTm="10000">
    <p:push di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Early Voting </a:t>
            </a:r>
          </a:p>
        </p:txBody>
      </p:sp>
      <p:sp>
        <p:nvSpPr>
          <p:cNvPr id="3" name="Text Placeholder 2"/>
          <p:cNvSpPr>
            <a:spLocks noGrp="1"/>
          </p:cNvSpPr>
          <p:nvPr>
            <p:ph type="body" idx="1"/>
          </p:nvPr>
        </p:nvSpPr>
        <p:spPr/>
        <p:txBody>
          <a:bodyPr/>
          <a:lstStyle/>
          <a:p>
            <a:r>
              <a:rPr lang="en-US" b="1" dirty="0">
                <a:solidFill>
                  <a:schemeClr val="tx1"/>
                </a:solidFill>
              </a:rPr>
              <a:t>Additional Conditions when Conducting Early Voting </a:t>
            </a:r>
          </a:p>
        </p:txBody>
      </p:sp>
    </p:spTree>
    <p:extLst>
      <p:ext uri="{BB962C8B-B14F-4D97-AF65-F5344CB8AC3E}">
        <p14:creationId xmlns:p14="http://schemas.microsoft.com/office/powerpoint/2010/main" val="4057078004"/>
      </p:ext>
    </p:extLst>
  </p:cSld>
  <p:clrMapOvr>
    <a:masterClrMapping/>
  </p:clrMapOvr>
  <p:transition advClick="0" advTm="10000">
    <p:push di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altLang="en-US" sz="3600" b="1" dirty="0">
                <a:solidFill>
                  <a:srgbClr val="0000CC"/>
                </a:solidFill>
                <a:cs typeface="Tahoma" pitchFamily="34" charset="0"/>
              </a:rPr>
              <a:t>Early Voting</a:t>
            </a:r>
            <a:endParaRPr lang="en-US" sz="3600" dirty="0">
              <a:solidFill>
                <a:srgbClr val="0000CC"/>
              </a:solidFill>
            </a:endParaRPr>
          </a:p>
        </p:txBody>
      </p:sp>
      <p:sp>
        <p:nvSpPr>
          <p:cNvPr id="3" name="Content Placeholder 2"/>
          <p:cNvSpPr>
            <a:spLocks noGrp="1"/>
          </p:cNvSpPr>
          <p:nvPr>
            <p:ph idx="1"/>
          </p:nvPr>
        </p:nvSpPr>
        <p:spPr>
          <a:xfrm>
            <a:off x="76200" y="639761"/>
            <a:ext cx="8991600" cy="6081713"/>
          </a:xfrm>
        </p:spPr>
        <p:txBody>
          <a:bodyPr>
            <a:normAutofit/>
          </a:bodyPr>
          <a:lstStyle/>
          <a:p>
            <a:pPr marL="568325" lvl="1" indent="-457200">
              <a:spcBef>
                <a:spcPts val="600"/>
              </a:spcBef>
              <a:buClr>
                <a:srgbClr val="0000CC"/>
              </a:buClr>
              <a:buSzPct val="70000"/>
              <a:buFont typeface="Wingdings 3" panose="05040102010807070707" pitchFamily="18" charset="2"/>
              <a:buChar char="u"/>
              <a:defRPr/>
            </a:pPr>
            <a:endParaRPr lang="en-US" b="1" dirty="0">
              <a:latin typeface="+mj-lt"/>
              <a:ea typeface="Tahoma" pitchFamily="34" charset="0"/>
              <a:cs typeface="Tahoma" pitchFamily="34" charset="0"/>
            </a:endParaRPr>
          </a:p>
          <a:p>
            <a:pPr marL="568325" lvl="1" indent="-457200">
              <a:spcBef>
                <a:spcPts val="600"/>
              </a:spcBef>
              <a:buClr>
                <a:srgbClr val="0000CC"/>
              </a:buClr>
              <a:buSzPct val="70000"/>
              <a:buFont typeface="Wingdings 3" panose="05040102010807070707" pitchFamily="18" charset="2"/>
              <a:buChar char="u"/>
              <a:defRPr/>
            </a:pPr>
            <a:r>
              <a:rPr lang="en-US" b="1" dirty="0">
                <a:latin typeface="+mj-lt"/>
                <a:ea typeface="Tahoma" pitchFamily="34" charset="0"/>
                <a:cs typeface="Tahoma" pitchFamily="34" charset="0"/>
              </a:rPr>
              <a:t>Same as Election Day, except:</a:t>
            </a:r>
          </a:p>
          <a:p>
            <a:pPr marL="568325" lvl="1" indent="-457200">
              <a:spcBef>
                <a:spcPts val="600"/>
              </a:spcBef>
              <a:buClr>
                <a:srgbClr val="0000CC"/>
              </a:buClr>
              <a:buSzPct val="70000"/>
              <a:buFont typeface="Wingdings 3" panose="05040102010807070707" pitchFamily="18" charset="2"/>
              <a:buChar char="u"/>
              <a:defRPr/>
            </a:pPr>
            <a:endParaRPr lang="en-US" sz="1000" b="1" dirty="0">
              <a:latin typeface="+mj-lt"/>
              <a:ea typeface="Tahoma" pitchFamily="34" charset="0"/>
              <a:cs typeface="Tahoma" pitchFamily="34" charset="0"/>
            </a:endParaRPr>
          </a:p>
          <a:p>
            <a:pPr marL="968375" lvl="2" indent="-457200">
              <a:spcBef>
                <a:spcPts val="600"/>
              </a:spcBef>
              <a:buClr>
                <a:srgbClr val="0000CC"/>
              </a:buClr>
              <a:buSzPct val="50000"/>
              <a:buFont typeface="Wingdings" panose="05000000000000000000" pitchFamily="2" charset="2"/>
              <a:buChar char="n"/>
              <a:defRPr/>
            </a:pPr>
            <a:r>
              <a:rPr lang="en-US" sz="2800" b="1" dirty="0">
                <a:latin typeface="+mj-lt"/>
                <a:ea typeface="Tahoma" pitchFamily="34" charset="0"/>
                <a:cs typeface="Tahoma" pitchFamily="34" charset="0"/>
              </a:rPr>
              <a:t>Keep </a:t>
            </a:r>
            <a:r>
              <a:rPr lang="en-US" sz="2800" b="1" u="sng" dirty="0">
                <a:latin typeface="+mj-lt"/>
                <a:ea typeface="Tahoma" pitchFamily="34" charset="0"/>
                <a:cs typeface="Tahoma" pitchFamily="34" charset="0"/>
              </a:rPr>
              <a:t>daily dated</a:t>
            </a:r>
            <a:r>
              <a:rPr lang="en-US" sz="2800" b="1" dirty="0">
                <a:latin typeface="+mj-lt"/>
                <a:ea typeface="Tahoma" pitchFamily="34" charset="0"/>
                <a:cs typeface="Tahoma" pitchFamily="34" charset="0"/>
              </a:rPr>
              <a:t> records of numbers of ballots cast signed by the poll workers</a:t>
            </a:r>
          </a:p>
          <a:p>
            <a:pPr marL="1425575" lvl="3" indent="-457200">
              <a:spcBef>
                <a:spcPts val="600"/>
              </a:spcBef>
              <a:buClr>
                <a:srgbClr val="0000CC"/>
              </a:buClr>
              <a:buSzPct val="50000"/>
              <a:buFont typeface="Wingdings" panose="05000000000000000000" pitchFamily="2" charset="2"/>
              <a:buChar char="n"/>
              <a:defRPr/>
            </a:pPr>
            <a:r>
              <a:rPr lang="en-US" sz="2400" kern="1200" dirty="0">
                <a:solidFill>
                  <a:schemeClr val="tx1"/>
                </a:solidFill>
                <a:effectLst/>
                <a:latin typeface="+mn-lt"/>
                <a:ea typeface="+mn-ea"/>
                <a:cs typeface="+mn-cs"/>
              </a:rPr>
              <a:t>The Voter </a:t>
            </a:r>
            <a:r>
              <a:rPr lang="en-US" sz="2400" dirty="0"/>
              <a:t>L</a:t>
            </a:r>
            <a:r>
              <a:rPr lang="en-US" sz="2400" kern="1200" dirty="0">
                <a:solidFill>
                  <a:schemeClr val="tx1"/>
                </a:solidFill>
                <a:effectLst/>
                <a:latin typeface="+mn-lt"/>
                <a:ea typeface="+mn-ea"/>
                <a:cs typeface="+mn-cs"/>
              </a:rPr>
              <a:t>ist form should be </a:t>
            </a:r>
            <a:r>
              <a:rPr lang="en-US" sz="2400" kern="1200">
                <a:solidFill>
                  <a:schemeClr val="tx1"/>
                </a:solidFill>
                <a:effectLst/>
                <a:latin typeface="+mn-lt"/>
                <a:ea typeface="+mn-ea"/>
                <a:cs typeface="+mn-cs"/>
              </a:rPr>
              <a:t>kept starting </a:t>
            </a:r>
            <a:r>
              <a:rPr lang="en-US" sz="2400" kern="1200" dirty="0">
                <a:solidFill>
                  <a:schemeClr val="tx1"/>
                </a:solidFill>
                <a:effectLst/>
                <a:latin typeface="+mn-lt"/>
                <a:ea typeface="+mn-ea"/>
                <a:cs typeface="+mn-cs"/>
              </a:rPr>
              <a:t>with the first day of early voting and signed by all poll workers who kept the list on that day</a:t>
            </a:r>
            <a:endParaRPr lang="en-US" sz="2400" b="1" dirty="0">
              <a:latin typeface="+mj-lt"/>
              <a:ea typeface="Tahoma" pitchFamily="34" charset="0"/>
              <a:cs typeface="Tahoma" pitchFamily="34" charset="0"/>
            </a:endParaRPr>
          </a:p>
          <a:p>
            <a:pPr marL="511175" lvl="2" indent="0">
              <a:spcBef>
                <a:spcPts val="600"/>
              </a:spcBef>
              <a:buClr>
                <a:srgbClr val="0000CC"/>
              </a:buClr>
              <a:buSzPct val="50000"/>
              <a:buNone/>
              <a:defRPr/>
            </a:pPr>
            <a:endParaRPr lang="en-US" sz="700" b="1" dirty="0">
              <a:latin typeface="+mj-lt"/>
              <a:ea typeface="Tahoma" pitchFamily="34" charset="0"/>
              <a:cs typeface="Tahoma" pitchFamily="34" charset="0"/>
            </a:endParaRPr>
          </a:p>
          <a:p>
            <a:pPr marL="968375" lvl="2" indent="-457200">
              <a:spcBef>
                <a:spcPts val="600"/>
              </a:spcBef>
              <a:buClr>
                <a:srgbClr val="0000CC"/>
              </a:buClr>
              <a:buSzPct val="50000"/>
              <a:buFont typeface="Wingdings" panose="05000000000000000000" pitchFamily="2" charset="2"/>
              <a:buChar char="n"/>
              <a:defRPr/>
            </a:pPr>
            <a:r>
              <a:rPr lang="en-US" sz="2800" b="1" dirty="0">
                <a:latin typeface="+mj-lt"/>
                <a:ea typeface="Tahoma" pitchFamily="34" charset="0"/>
                <a:cs typeface="Tahoma" pitchFamily="34" charset="0"/>
              </a:rPr>
              <a:t>At the end of each day – secure the machines, materials, and ALL ballots</a:t>
            </a:r>
          </a:p>
          <a:p>
            <a:pPr marL="1425575" lvl="3" indent="-457200">
              <a:spcBef>
                <a:spcPts val="600"/>
              </a:spcBef>
              <a:buClr>
                <a:srgbClr val="0000CC"/>
              </a:buClr>
              <a:buSzPct val="50000"/>
              <a:buFont typeface="Wingdings" panose="05000000000000000000" pitchFamily="2" charset="2"/>
              <a:buChar char="Ø"/>
              <a:defRPr/>
            </a:pPr>
            <a:r>
              <a:rPr lang="en-US" sz="2400" dirty="0"/>
              <a:t>Lock up to prevent unauthorized tampering</a:t>
            </a:r>
          </a:p>
          <a:p>
            <a:pPr marL="914400" lvl="2" indent="0">
              <a:spcBef>
                <a:spcPts val="600"/>
              </a:spcBef>
              <a:buClr>
                <a:srgbClr val="0000CC"/>
              </a:buClr>
              <a:buSzPct val="50000"/>
              <a:buNone/>
              <a:defRPr/>
            </a:pPr>
            <a:endParaRPr lang="en-US" sz="1000" b="1" dirty="0">
              <a:latin typeface="+mj-lt"/>
              <a:ea typeface="Tahoma" pitchFamily="34" charset="0"/>
              <a:cs typeface="Tahoma" pitchFamily="34" charset="0"/>
            </a:endParaRPr>
          </a:p>
          <a:p>
            <a:pPr marL="968375" lvl="2" indent="-457200">
              <a:spcBef>
                <a:spcPts val="600"/>
              </a:spcBef>
              <a:buClr>
                <a:srgbClr val="0000CC"/>
              </a:buClr>
              <a:buSzPct val="50000"/>
              <a:buFont typeface="Wingdings" panose="05000000000000000000" pitchFamily="2" charset="2"/>
              <a:buChar char="n"/>
              <a:defRPr/>
            </a:pPr>
            <a:r>
              <a:rPr lang="en-US" sz="2800" b="1" dirty="0">
                <a:latin typeface="+mj-lt"/>
                <a:ea typeface="Tahoma" pitchFamily="34" charset="0"/>
                <a:cs typeface="Tahoma" pitchFamily="34" charset="0"/>
              </a:rPr>
              <a:t>County Clerk updates VR database within 24 hours </a:t>
            </a:r>
          </a:p>
          <a:p>
            <a:pPr marL="111125" lvl="1" indent="0">
              <a:spcBef>
                <a:spcPts val="600"/>
              </a:spcBef>
              <a:buClr>
                <a:srgbClr val="3333CC"/>
              </a:buClr>
              <a:buSzPct val="70000"/>
              <a:buNone/>
              <a:defRPr/>
            </a:pPr>
            <a:endParaRPr lang="en-US" sz="2200" dirty="0">
              <a:latin typeface="Tahoma" pitchFamily="34" charset="0"/>
              <a:ea typeface="Tahoma" pitchFamily="34" charset="0"/>
              <a:cs typeface="Tahoma" pitchFamily="34" charset="0"/>
            </a:endParaRPr>
          </a:p>
          <a:p>
            <a:pPr marL="111125" lvl="1" indent="0">
              <a:spcBef>
                <a:spcPts val="600"/>
              </a:spcBef>
              <a:buClr>
                <a:srgbClr val="0000CC"/>
              </a:buClr>
              <a:buSzPct val="70000"/>
              <a:buNone/>
              <a:defRPr/>
            </a:pPr>
            <a:endParaRPr lang="en-US" sz="2200" dirty="0"/>
          </a:p>
          <a:p>
            <a:pPr marL="571500" indent="-457200">
              <a:spcBef>
                <a:spcPts val="0"/>
              </a:spcBef>
              <a:buClr>
                <a:srgbClr val="3333CC"/>
              </a:buClr>
              <a:buSzPct val="70000"/>
              <a:buFont typeface="Wingdings" panose="05000000000000000000" pitchFamily="2" charset="2"/>
              <a:buChar char="§"/>
              <a:defRPr/>
            </a:pPr>
            <a:endParaRPr lang="en-US" sz="24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17522397"/>
      </p:ext>
    </p:extLst>
  </p:cSld>
  <p:clrMapOvr>
    <a:masterClrMapping/>
  </p:clrMapOvr>
  <p:transition advClick="0" advTm="10000">
    <p:push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228600" y="152400"/>
            <a:ext cx="8763000" cy="6705600"/>
          </a:xfrm>
        </p:spPr>
        <p:txBody>
          <a:bodyPr>
            <a:normAutofit fontScale="77500" lnSpcReduction="20000"/>
          </a:bodyPr>
          <a:lstStyle/>
          <a:p>
            <a:pPr algn="ctr" eaLnBrk="1" hangingPunct="1">
              <a:spcBef>
                <a:spcPts val="600"/>
              </a:spcBef>
              <a:buFontTx/>
              <a:buNone/>
              <a:defRPr/>
            </a:pPr>
            <a:endParaRPr lang="en-US" altLang="en-US" sz="2400" b="1" u="heavy" dirty="0">
              <a:solidFill>
                <a:srgbClr val="C00000"/>
              </a:solidFill>
              <a:uFill>
                <a:solidFill>
                  <a:srgbClr val="0000CC"/>
                </a:solidFill>
              </a:uFill>
              <a:latin typeface="+mj-lt"/>
              <a:cs typeface="Tahoma" pitchFamily="34" charset="0"/>
            </a:endParaRPr>
          </a:p>
          <a:p>
            <a:pPr algn="ctr" eaLnBrk="1" hangingPunct="1">
              <a:spcBef>
                <a:spcPts val="600"/>
              </a:spcBef>
              <a:buFontTx/>
              <a:buNone/>
              <a:defRPr/>
            </a:pPr>
            <a:r>
              <a:rPr lang="en-US" altLang="en-US" sz="5800" b="1" u="sng" dirty="0">
                <a:solidFill>
                  <a:srgbClr val="C00000"/>
                </a:solidFill>
                <a:uFill>
                  <a:solidFill>
                    <a:srgbClr val="0000CC"/>
                  </a:solidFill>
                </a:uFill>
                <a:latin typeface="+mj-lt"/>
                <a:cs typeface="Tahoma" pitchFamily="34" charset="0"/>
              </a:rPr>
              <a:t>Absentee Ballot Processing</a:t>
            </a:r>
            <a:endParaRPr lang="en-US" altLang="en-US" sz="5800" b="1" u="sng" dirty="0">
              <a:solidFill>
                <a:srgbClr val="C00000"/>
              </a:solidFill>
              <a:uFill>
                <a:solidFill>
                  <a:srgbClr val="0000CC"/>
                </a:solidFill>
              </a:uFill>
              <a:latin typeface="+mj-lt"/>
            </a:endParaRPr>
          </a:p>
          <a:p>
            <a:pPr algn="ctr" eaLnBrk="1" hangingPunct="1">
              <a:spcBef>
                <a:spcPts val="600"/>
              </a:spcBef>
              <a:buFontTx/>
              <a:buNone/>
              <a:defRPr/>
            </a:pPr>
            <a:endParaRPr lang="en-US" altLang="en-US" dirty="0">
              <a:latin typeface="+mj-lt"/>
            </a:endParaRPr>
          </a:p>
          <a:p>
            <a:pPr>
              <a:spcBef>
                <a:spcPts val="600"/>
              </a:spcBef>
              <a:buClr>
                <a:srgbClr val="0000CC"/>
              </a:buClr>
              <a:buSzPct val="70000"/>
              <a:buFont typeface="Wingdings 3" panose="05040102010807070707" pitchFamily="18" charset="2"/>
              <a:buChar char="u"/>
              <a:defRPr/>
            </a:pPr>
            <a:r>
              <a:rPr lang="en-US" altLang="en-US" sz="3800" b="1" dirty="0">
                <a:latin typeface="+mj-lt"/>
              </a:rPr>
              <a:t>This section provides instruction for election official's designated to process Absentee Ballots  </a:t>
            </a:r>
          </a:p>
          <a:p>
            <a:pPr>
              <a:spcBef>
                <a:spcPts val="600"/>
              </a:spcBef>
              <a:buClr>
                <a:srgbClr val="0000CC"/>
              </a:buClr>
              <a:buSzPct val="70000"/>
              <a:buFont typeface="Wingdings 3" panose="05040102010807070707" pitchFamily="18" charset="2"/>
              <a:buChar char="u"/>
              <a:defRPr/>
            </a:pPr>
            <a:endParaRPr lang="en-US" altLang="en-US" sz="2800" b="1" dirty="0">
              <a:latin typeface="+mj-lt"/>
            </a:endParaRPr>
          </a:p>
          <a:p>
            <a:pPr>
              <a:spcBef>
                <a:spcPts val="600"/>
              </a:spcBef>
              <a:buClr>
                <a:srgbClr val="0000CC"/>
              </a:buClr>
              <a:buSzPct val="70000"/>
              <a:buFont typeface="Wingdings 3" panose="05040102010807070707" pitchFamily="18" charset="2"/>
              <a:buChar char="u"/>
              <a:defRPr/>
            </a:pPr>
            <a:r>
              <a:rPr lang="en-US" altLang="en-US" sz="3800" b="1" dirty="0">
                <a:latin typeface="+mj-lt"/>
              </a:rPr>
              <a:t>Specifically, we’ll cover:</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Process of Absentee Voting</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Canvassing Absenting Ballots</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Counting Absentee Ballots</a:t>
            </a:r>
          </a:p>
          <a:p>
            <a:pPr marL="457200" lvl="1" indent="0" eaLnBrk="1" hangingPunct="1">
              <a:lnSpc>
                <a:spcPct val="170000"/>
              </a:lnSpc>
              <a:spcBef>
                <a:spcPts val="0"/>
              </a:spcBef>
              <a:buClr>
                <a:srgbClr val="0000CC"/>
              </a:buClr>
              <a:buSzPct val="70000"/>
              <a:buNone/>
              <a:defRPr/>
            </a:pPr>
            <a:endParaRPr lang="en-US" altLang="en-US" sz="3800" b="1" dirty="0">
              <a:solidFill>
                <a:srgbClr val="FF0000"/>
              </a:solidFill>
              <a:latin typeface="+mj-lt"/>
            </a:endParaRPr>
          </a:p>
          <a:p>
            <a:pPr marL="0" indent="0" eaLnBrk="1" hangingPunct="1">
              <a:spcBef>
                <a:spcPts val="600"/>
              </a:spcBef>
              <a:buFont typeface="Arial" pitchFamily="34" charset="0"/>
              <a:buNone/>
              <a:defRPr/>
            </a:pPr>
            <a:endParaRPr lang="en-US" altLang="en-US" dirty="0">
              <a:latin typeface="Tahoma" pitchFamily="34" charset="0"/>
            </a:endParaRPr>
          </a:p>
          <a:p>
            <a:pPr eaLnBrk="1" hangingPunct="1">
              <a:spcBef>
                <a:spcPts val="600"/>
              </a:spcBef>
              <a:buClr>
                <a:srgbClr val="3333CC"/>
              </a:buClr>
              <a:buFont typeface="Wingdings" pitchFamily="2" charset="2"/>
              <a:buChar char="Ø"/>
              <a:defRPr/>
            </a:pPr>
            <a:endParaRPr lang="en-US" altLang="en-US" dirty="0">
              <a:latin typeface="Tahoma" pitchFamily="34" charset="0"/>
            </a:endParaRPr>
          </a:p>
          <a:p>
            <a:pPr eaLnBrk="1" hangingPunct="1">
              <a:spcBef>
                <a:spcPts val="600"/>
              </a:spcBef>
              <a:buFont typeface="Arial" pitchFamily="34" charset="0"/>
              <a:buNone/>
              <a:defRPr/>
            </a:pPr>
            <a:r>
              <a:rPr lang="en-US" altLang="en-US" dirty="0">
                <a:latin typeface="Tahoma" pitchFamily="34" charset="0"/>
              </a:rPr>
              <a:t>     </a:t>
            </a:r>
          </a:p>
          <a:p>
            <a:pPr eaLnBrk="1" hangingPunct="1">
              <a:spcBef>
                <a:spcPts val="600"/>
              </a:spcBef>
              <a:buFont typeface="Arial" pitchFamily="34" charset="0"/>
              <a:buNone/>
              <a:defRPr/>
            </a:pPr>
            <a:endParaRPr lang="en-US" altLang="en-US" dirty="0">
              <a:latin typeface="Tahoma"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280" y="2743200"/>
            <a:ext cx="3017520" cy="2011680"/>
          </a:xfrm>
          <a:prstGeom prst="rect">
            <a:avLst/>
          </a:prstGeom>
          <a:effectLst>
            <a:glow rad="63500">
              <a:srgbClr val="0000CC"/>
            </a:glow>
          </a:effectLst>
        </p:spPr>
      </p:pic>
    </p:spTree>
    <p:extLst>
      <p:ext uri="{BB962C8B-B14F-4D97-AF65-F5344CB8AC3E}">
        <p14:creationId xmlns:p14="http://schemas.microsoft.com/office/powerpoint/2010/main" val="4243878899"/>
      </p:ext>
    </p:extLst>
  </p:cSld>
  <p:clrMapOvr>
    <a:masterClrMapping/>
  </p:clrMapOvr>
  <p:transition advClick="0" advTm="10000">
    <p:push di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altLang="en-US" sz="3600" b="1" dirty="0">
                <a:solidFill>
                  <a:srgbClr val="0000CC"/>
                </a:solidFill>
                <a:cs typeface="Tahoma" pitchFamily="34" charset="0"/>
              </a:rPr>
              <a:t>Opening &amp; Processing Absentee Ballots</a:t>
            </a:r>
            <a:endParaRPr lang="en-US" sz="3600" dirty="0">
              <a:solidFill>
                <a:srgbClr val="0000CC"/>
              </a:solidFill>
            </a:endParaRPr>
          </a:p>
        </p:txBody>
      </p:sp>
      <p:sp>
        <p:nvSpPr>
          <p:cNvPr id="3" name="Content Placeholder 2"/>
          <p:cNvSpPr>
            <a:spLocks noGrp="1"/>
          </p:cNvSpPr>
          <p:nvPr>
            <p:ph idx="1"/>
          </p:nvPr>
        </p:nvSpPr>
        <p:spPr>
          <a:xfrm>
            <a:off x="76200" y="639762"/>
            <a:ext cx="8991600" cy="6065838"/>
          </a:xfrm>
        </p:spPr>
        <p:txBody>
          <a:bodyPr>
            <a:normAutofit fontScale="25000" lnSpcReduction="20000"/>
          </a:bodyPr>
          <a:lstStyle/>
          <a:p>
            <a:pPr>
              <a:buClr>
                <a:srgbClr val="0000CC"/>
              </a:buClr>
              <a:buSzPct val="70000"/>
              <a:buFont typeface="Wingdings 3" panose="05040102010807070707" pitchFamily="18" charset="2"/>
              <a:buChar char="u"/>
            </a:pPr>
            <a:r>
              <a:rPr lang="en-US" sz="8800" b="1" dirty="0"/>
              <a:t>Conducted</a:t>
            </a:r>
            <a:r>
              <a:rPr lang="en-US" sz="8800" b="1" i="1" dirty="0"/>
              <a:t> </a:t>
            </a:r>
            <a:r>
              <a:rPr lang="en-US" sz="8800" b="1" dirty="0"/>
              <a:t>by election officials </a:t>
            </a:r>
            <a:r>
              <a:rPr lang="en-US" sz="8800" b="1" i="1" dirty="0">
                <a:solidFill>
                  <a:srgbClr val="0000CC"/>
                </a:solidFill>
              </a:rPr>
              <a:t>BEFORE</a:t>
            </a:r>
            <a:r>
              <a:rPr lang="en-US" sz="8800" b="1" dirty="0"/>
              <a:t> the polls close on election day</a:t>
            </a:r>
          </a:p>
          <a:p>
            <a:pPr marL="0" indent="0">
              <a:buClr>
                <a:srgbClr val="0000CC"/>
              </a:buClr>
              <a:buSzPct val="70000"/>
              <a:buNone/>
            </a:pPr>
            <a:endParaRPr lang="en-US" sz="4400" b="1" dirty="0"/>
          </a:p>
          <a:p>
            <a:pPr lvl="0">
              <a:buClr>
                <a:srgbClr val="0000CC"/>
              </a:buClr>
              <a:buSzPct val="70000"/>
              <a:buFont typeface="Wingdings 3" panose="05040102010807070707" pitchFamily="18" charset="2"/>
              <a:buChar char="u"/>
            </a:pPr>
            <a:r>
              <a:rPr lang="en-US" sz="8800" b="1" dirty="0"/>
              <a:t>Clerk 1, while observed by another election official, opens the return (outer) envelope and verifies that the voter statement, </a:t>
            </a:r>
            <a:r>
              <a:rPr lang="en-US" sz="8800" b="1" u="sng" dirty="0"/>
              <a:t>Photo ID </a:t>
            </a:r>
            <a:r>
              <a:rPr lang="en-US" sz="8800" b="1" dirty="0"/>
              <a:t>and the ballot (inner) envelope have been properly placed in the return envelope.</a:t>
            </a:r>
          </a:p>
          <a:p>
            <a:pPr lvl="0">
              <a:buClr>
                <a:srgbClr val="0000CC"/>
              </a:buClr>
              <a:buSzPct val="70000"/>
              <a:buFont typeface="Wingdings 3" panose="05040102010807070707" pitchFamily="18" charset="2"/>
              <a:buChar char="u"/>
            </a:pPr>
            <a:endParaRPr lang="en-US" sz="1600" b="1" dirty="0"/>
          </a:p>
          <a:p>
            <a:pPr lvl="0">
              <a:buClr>
                <a:srgbClr val="0000CC"/>
              </a:buClr>
              <a:buSzPct val="70000"/>
              <a:buFont typeface="Wingdings 3" panose="05040102010807070707" pitchFamily="18" charset="2"/>
              <a:buChar char="u"/>
            </a:pPr>
            <a:r>
              <a:rPr lang="en-US" sz="8800" b="1" dirty="0"/>
              <a:t>If everything is in order: </a:t>
            </a:r>
          </a:p>
          <a:p>
            <a:pPr lvl="1">
              <a:buClr>
                <a:srgbClr val="0000CC"/>
              </a:buClr>
              <a:buSzPct val="50000"/>
              <a:buFont typeface="Wingdings" panose="05000000000000000000" pitchFamily="2" charset="2"/>
              <a:buChar char="n"/>
            </a:pPr>
            <a:r>
              <a:rPr lang="en-US" sz="8800" b="1" dirty="0"/>
              <a:t>Clerk 1 reads aloud the voter’s name and precinct from the voter statement. </a:t>
            </a:r>
          </a:p>
          <a:p>
            <a:pPr lvl="1">
              <a:buClr>
                <a:srgbClr val="0000CC"/>
              </a:buClr>
              <a:buSzPct val="50000"/>
              <a:buFont typeface="Wingdings" panose="05000000000000000000" pitchFamily="2" charset="2"/>
              <a:buChar char="n"/>
            </a:pPr>
            <a:r>
              <a:rPr lang="en-US" sz="8800" b="1" dirty="0"/>
              <a:t>Clerk 2 lists the name and precinct of the voter. </a:t>
            </a:r>
          </a:p>
          <a:p>
            <a:pPr lvl="1">
              <a:buClr>
                <a:srgbClr val="0000CC"/>
              </a:buClr>
              <a:buSzPct val="50000"/>
              <a:buFont typeface="Wingdings" panose="05000000000000000000" pitchFamily="2" charset="2"/>
              <a:buChar char="n"/>
            </a:pPr>
            <a:r>
              <a:rPr lang="en-US" sz="8800" b="1" dirty="0"/>
              <a:t>The election officials compare the name, address, DOB and signature on the absentee ballot application against the voter statement.</a:t>
            </a:r>
          </a:p>
          <a:p>
            <a:pPr lvl="1">
              <a:buClr>
                <a:srgbClr val="0000CC"/>
              </a:buClr>
              <a:buSzPct val="50000"/>
              <a:buFont typeface="Wingdings" panose="05000000000000000000" pitchFamily="2" charset="2"/>
              <a:buChar char="n"/>
            </a:pPr>
            <a:r>
              <a:rPr lang="en-US" sz="8800" b="1" dirty="0"/>
              <a:t>The election officials compare the name of the bearer, agent or administrator written on the absentee ballot application to the voter statement.</a:t>
            </a:r>
            <a:r>
              <a:rPr lang="en-US" sz="8800" dirty="0"/>
              <a:t> </a:t>
            </a:r>
            <a:endParaRPr lang="en-US" sz="8800" b="1" dirty="0"/>
          </a:p>
          <a:p>
            <a:pPr lvl="1">
              <a:buClr>
                <a:srgbClr val="0000CC"/>
              </a:buClr>
              <a:buSzPct val="50000"/>
              <a:buFont typeface="Wingdings" panose="05000000000000000000" pitchFamily="2" charset="2"/>
              <a:buChar char="n"/>
            </a:pPr>
            <a:r>
              <a:rPr lang="en-US" sz="8800" b="1" dirty="0"/>
              <a:t>The election officials compare the name and address of the bearer, agent or administrator written on the absentee ballot return envelope with the information on the voter statement.</a:t>
            </a:r>
          </a:p>
          <a:p>
            <a:pPr marL="457200" lvl="1" indent="0">
              <a:buClr>
                <a:srgbClr val="0000CC"/>
              </a:buClr>
              <a:buSzPct val="50000"/>
              <a:buNone/>
            </a:pPr>
            <a:endParaRPr lang="en-US" sz="4400" b="1" dirty="0"/>
          </a:p>
          <a:p>
            <a:pPr>
              <a:buClr>
                <a:srgbClr val="0000CC"/>
              </a:buClr>
              <a:buSzPct val="70000"/>
              <a:buFont typeface="Wingdings 3" panose="05040102010807070707" pitchFamily="18" charset="2"/>
              <a:buChar char="u"/>
            </a:pPr>
            <a:r>
              <a:rPr lang="en-US" sz="8800" b="1" dirty="0"/>
              <a:t>Place the unopened inner “Ballot Only” envelope into the absentee ballot box.  </a:t>
            </a:r>
          </a:p>
          <a:p>
            <a:r>
              <a:rPr lang="en-US" sz="800" dirty="0"/>
              <a:t> </a:t>
            </a:r>
            <a:r>
              <a:rPr lang="en-US" dirty="0"/>
              <a:t> </a:t>
            </a:r>
          </a:p>
          <a:p>
            <a:pPr marL="111125" lvl="1" indent="0">
              <a:spcBef>
                <a:spcPts val="600"/>
              </a:spcBef>
              <a:buClr>
                <a:srgbClr val="3333CC"/>
              </a:buClr>
              <a:buSzPct val="70000"/>
              <a:buNone/>
              <a:defRPr/>
            </a:pPr>
            <a:endParaRPr lang="en-US" sz="2200" dirty="0">
              <a:latin typeface="Tahoma" pitchFamily="34" charset="0"/>
              <a:ea typeface="Tahoma" pitchFamily="34" charset="0"/>
              <a:cs typeface="Tahoma" pitchFamily="34" charset="0"/>
            </a:endParaRPr>
          </a:p>
          <a:p>
            <a:pPr marL="114300" lvl="1" indent="0">
              <a:spcBef>
                <a:spcPts val="0"/>
              </a:spcBef>
              <a:buClr>
                <a:srgbClr val="3333CC"/>
              </a:buClr>
              <a:buSzPct val="70000"/>
              <a:buNone/>
              <a:defRPr/>
            </a:pPr>
            <a:endParaRPr lang="en-US" sz="2400" b="1" dirty="0">
              <a:latin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4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65894023"/>
      </p:ext>
    </p:extLst>
  </p:cSld>
  <p:clrMapOvr>
    <a:masterClrMapping/>
  </p:clrMapOvr>
  <p:transition advClick="0" advTm="10000">
    <p:push di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altLang="en-US" sz="3600" b="1" dirty="0">
                <a:solidFill>
                  <a:srgbClr val="0000CC"/>
                </a:solidFill>
                <a:cs typeface="Tahoma" pitchFamily="34" charset="0"/>
              </a:rPr>
              <a:t>Opening &amp; Processing Absentee Ballots</a:t>
            </a:r>
            <a:endParaRPr lang="en-US" sz="3600" dirty="0">
              <a:solidFill>
                <a:srgbClr val="0000CC"/>
              </a:solidFill>
            </a:endParaRPr>
          </a:p>
        </p:txBody>
      </p:sp>
      <p:sp>
        <p:nvSpPr>
          <p:cNvPr id="3" name="Content Placeholder 2"/>
          <p:cNvSpPr>
            <a:spLocks noGrp="1"/>
          </p:cNvSpPr>
          <p:nvPr>
            <p:ph idx="1"/>
          </p:nvPr>
        </p:nvSpPr>
        <p:spPr>
          <a:xfrm>
            <a:off x="76200" y="762000"/>
            <a:ext cx="8991600" cy="6248400"/>
          </a:xfrm>
        </p:spPr>
        <p:txBody>
          <a:bodyPr>
            <a:normAutofit fontScale="47500" lnSpcReduction="20000"/>
          </a:bodyPr>
          <a:lstStyle/>
          <a:p>
            <a:pPr>
              <a:buClr>
                <a:srgbClr val="0000CC"/>
              </a:buClr>
              <a:buSzPct val="70000"/>
              <a:buFont typeface="Wingdings 3" panose="05040102010807070707" pitchFamily="18" charset="2"/>
              <a:buChar char="u"/>
            </a:pPr>
            <a:r>
              <a:rPr lang="en-US" sz="4200" b="1" dirty="0"/>
              <a:t>If the voter statement and/or ID are </a:t>
            </a:r>
            <a:r>
              <a:rPr lang="en-US" sz="4200" b="1" dirty="0">
                <a:solidFill>
                  <a:srgbClr val="0000CC"/>
                </a:solidFill>
              </a:rPr>
              <a:t>NOT</a:t>
            </a:r>
            <a:r>
              <a:rPr lang="en-US" sz="4200" b="1" dirty="0"/>
              <a:t> in the return envelope separate from the inner “Ballot Only” envelope:</a:t>
            </a:r>
          </a:p>
          <a:p>
            <a:pPr marL="0" indent="0">
              <a:buClr>
                <a:srgbClr val="0000CC"/>
              </a:buClr>
              <a:buSzPct val="70000"/>
              <a:buNone/>
            </a:pPr>
            <a:endParaRPr lang="en-US" sz="2900" b="1" dirty="0"/>
          </a:p>
          <a:p>
            <a:pPr lvl="1">
              <a:buClr>
                <a:srgbClr val="0000CC"/>
              </a:buClr>
              <a:buSzPct val="50000"/>
              <a:buFont typeface="Wingdings" panose="05000000000000000000" pitchFamily="2" charset="2"/>
              <a:buChar char="n"/>
            </a:pPr>
            <a:r>
              <a:rPr lang="en-US" sz="4200" b="1" dirty="0"/>
              <a:t>Clerk 1 removes the inner “Ballot Only” envelope from the outer return envelope and hands it to Clerk 2.</a:t>
            </a:r>
          </a:p>
          <a:p>
            <a:pPr marL="457200" lvl="1" indent="0">
              <a:buClr>
                <a:srgbClr val="0000CC"/>
              </a:buClr>
              <a:buSzPct val="50000"/>
              <a:buNone/>
            </a:pPr>
            <a:endParaRPr lang="en-US" sz="2900" b="1" dirty="0"/>
          </a:p>
          <a:p>
            <a:pPr lvl="1">
              <a:buClr>
                <a:srgbClr val="0000CC"/>
              </a:buClr>
              <a:buSzPct val="50000"/>
              <a:buFont typeface="Wingdings" panose="05000000000000000000" pitchFamily="2" charset="2"/>
              <a:buChar char="n"/>
            </a:pPr>
            <a:r>
              <a:rPr lang="en-US" sz="4200" b="1" dirty="0"/>
              <a:t>Clerk 2 inspects the inner “Ballot Only” envelope while being observed by clerk 1 and, </a:t>
            </a:r>
          </a:p>
          <a:p>
            <a:pPr marL="457200" lvl="1" indent="0">
              <a:buClr>
                <a:srgbClr val="0000CC"/>
              </a:buClr>
              <a:buSzPct val="50000"/>
              <a:buNone/>
            </a:pPr>
            <a:endParaRPr lang="en-US" sz="2900" b="1" dirty="0"/>
          </a:p>
          <a:p>
            <a:pPr lvl="1">
              <a:buClr>
                <a:srgbClr val="0000CC"/>
              </a:buClr>
              <a:buSzPct val="50000"/>
              <a:buFont typeface="Wingdings" panose="05000000000000000000" pitchFamily="2" charset="2"/>
              <a:buChar char="n"/>
            </a:pPr>
            <a:r>
              <a:rPr lang="en-US" sz="4200" b="1" dirty="0"/>
              <a:t>Removes the voter statement and/or ID documents, </a:t>
            </a:r>
            <a:r>
              <a:rPr lang="en-US" sz="4200" b="1" u="sng" dirty="0"/>
              <a:t>if found there</a:t>
            </a:r>
            <a:r>
              <a:rPr lang="en-US" sz="4200" b="1" dirty="0"/>
              <a:t>, from the inner “Ballot Only” envelope and hands them to Clerk 1.</a:t>
            </a:r>
          </a:p>
          <a:p>
            <a:pPr marL="457200" lvl="1" indent="0">
              <a:buClr>
                <a:srgbClr val="0000CC"/>
              </a:buClr>
              <a:buSzPct val="50000"/>
              <a:buNone/>
            </a:pPr>
            <a:endParaRPr lang="en-US" sz="3400" b="1" dirty="0"/>
          </a:p>
          <a:p>
            <a:pPr lvl="1">
              <a:buClr>
                <a:srgbClr val="0000CC"/>
              </a:buClr>
              <a:buSzPct val="50000"/>
              <a:buFont typeface="Wingdings" panose="05000000000000000000" pitchFamily="2" charset="2"/>
              <a:buChar char="n"/>
            </a:pPr>
            <a:r>
              <a:rPr lang="en-US" sz="4200" b="1" dirty="0"/>
              <a:t>Clerk 2 returns the inner “Ballot Only” envelope and any found voter statement/ID documents to Clerk 1 and Clerk 1 places the inner “Ballot Only” envelope back into the outer return envelope.</a:t>
            </a:r>
          </a:p>
          <a:p>
            <a:pPr marL="457200" lvl="1" indent="0">
              <a:buClr>
                <a:srgbClr val="0000CC"/>
              </a:buClr>
              <a:buSzPct val="50000"/>
              <a:buNone/>
            </a:pPr>
            <a:endParaRPr lang="en-US" sz="2900" b="1" dirty="0"/>
          </a:p>
          <a:p>
            <a:pPr lvl="1">
              <a:buClr>
                <a:srgbClr val="0000CC"/>
              </a:buClr>
              <a:buSzPct val="50000"/>
              <a:buFont typeface="Wingdings" panose="05000000000000000000" pitchFamily="2" charset="2"/>
              <a:buChar char="n"/>
            </a:pPr>
            <a:r>
              <a:rPr lang="en-US" sz="4200" b="1" dirty="0"/>
              <a:t>Clerk 1 reads aloud from the voter statement, and regular processing procedures (see previous slide) are followed.</a:t>
            </a:r>
          </a:p>
          <a:p>
            <a:pPr marL="457200" lvl="1" indent="0">
              <a:buClr>
                <a:srgbClr val="0000CC"/>
              </a:buClr>
              <a:buSzPct val="50000"/>
              <a:buNone/>
            </a:pPr>
            <a:endParaRPr lang="en-US" sz="3800" b="1" dirty="0"/>
          </a:p>
          <a:p>
            <a:pPr lvl="1">
              <a:buClr>
                <a:srgbClr val="0000CC"/>
              </a:buClr>
              <a:buSzPct val="50000"/>
              <a:buFont typeface="Wingdings" panose="05000000000000000000" pitchFamily="2" charset="2"/>
              <a:buChar char="n"/>
            </a:pPr>
            <a:r>
              <a:rPr lang="en-US" sz="4200" b="1" dirty="0"/>
              <a:t>Ballots processed </a:t>
            </a:r>
            <a:r>
              <a:rPr lang="en-US" sz="4200" b="1" u="sng" dirty="0"/>
              <a:t>before</a:t>
            </a:r>
            <a:r>
              <a:rPr lang="en-US" sz="4200" b="1" dirty="0"/>
              <a:t> Election Day should be set aside until after 8:30 a.m. on Election Day</a:t>
            </a:r>
            <a:endParaRPr lang="en-US" sz="4200" dirty="0"/>
          </a:p>
          <a:p>
            <a:pPr marL="111125" lvl="1" indent="0">
              <a:spcBef>
                <a:spcPts val="600"/>
              </a:spcBef>
              <a:buClr>
                <a:srgbClr val="3333CC"/>
              </a:buClr>
              <a:buSzPct val="70000"/>
              <a:buNone/>
              <a:defRPr/>
            </a:pPr>
            <a:endParaRPr lang="en-US" sz="2200" dirty="0">
              <a:latin typeface="Tahoma" pitchFamily="34" charset="0"/>
              <a:ea typeface="Tahoma" pitchFamily="34" charset="0"/>
              <a:cs typeface="Tahoma" pitchFamily="34" charset="0"/>
            </a:endParaRPr>
          </a:p>
          <a:p>
            <a:pPr marL="114300" lvl="1" indent="0">
              <a:spcBef>
                <a:spcPts val="0"/>
              </a:spcBef>
              <a:buClr>
                <a:srgbClr val="3333CC"/>
              </a:buClr>
              <a:buSzPct val="70000"/>
              <a:buNone/>
              <a:defRPr/>
            </a:pPr>
            <a:endParaRPr lang="en-US" sz="2400" b="1" dirty="0">
              <a:latin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4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89745165"/>
      </p:ext>
    </p:extLst>
  </p:cSld>
  <p:clrMapOvr>
    <a:masterClrMapping/>
  </p:clrMapOvr>
  <p:transition advClick="0" advTm="10000">
    <p:push di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altLang="en-US" sz="3600" b="1" dirty="0">
                <a:solidFill>
                  <a:srgbClr val="0000CC"/>
                </a:solidFill>
                <a:cs typeface="Tahoma" pitchFamily="34" charset="0"/>
              </a:rPr>
              <a:t>Validity of Absentee Ballots</a:t>
            </a:r>
            <a:endParaRPr lang="en-US" sz="3600" dirty="0">
              <a:solidFill>
                <a:srgbClr val="0000CC"/>
              </a:solidFill>
            </a:endParaRPr>
          </a:p>
        </p:txBody>
      </p:sp>
      <p:sp>
        <p:nvSpPr>
          <p:cNvPr id="3" name="Content Placeholder 2"/>
          <p:cNvSpPr>
            <a:spLocks noGrp="1"/>
          </p:cNvSpPr>
          <p:nvPr>
            <p:ph idx="1"/>
          </p:nvPr>
        </p:nvSpPr>
        <p:spPr>
          <a:xfrm>
            <a:off x="0" y="639762"/>
            <a:ext cx="9067800" cy="5943600"/>
          </a:xfrm>
        </p:spPr>
        <p:txBody>
          <a:bodyPr>
            <a:noAutofit/>
          </a:bodyPr>
          <a:lstStyle/>
          <a:p>
            <a:pPr algn="just">
              <a:buClr>
                <a:srgbClr val="0000CC"/>
              </a:buClr>
              <a:buSzPct val="70000"/>
              <a:buFont typeface="Wingdings 3" panose="05040102010807070707" pitchFamily="18" charset="2"/>
              <a:buChar char="u"/>
            </a:pPr>
            <a:r>
              <a:rPr lang="en-US" sz="2000" b="1" dirty="0"/>
              <a:t>A name on a voter statement that is slightly different from the way the name is stated on the absentee ballot application “compares” if </a:t>
            </a:r>
            <a:r>
              <a:rPr lang="en-US" sz="2000" b="1" i="1" dirty="0">
                <a:solidFill>
                  <a:srgbClr val="0000CC"/>
                </a:solidFill>
              </a:rPr>
              <a:t>all</a:t>
            </a:r>
            <a:r>
              <a:rPr lang="en-US" sz="2000" b="1" dirty="0"/>
              <a:t> the other information (DOB, address, signature) demonstrates that it is the same person.</a:t>
            </a:r>
          </a:p>
          <a:p>
            <a:pPr lvl="0" algn="just">
              <a:spcBef>
                <a:spcPts val="1000"/>
              </a:spcBef>
              <a:buClr>
                <a:srgbClr val="0000CC"/>
              </a:buClr>
              <a:buSzPct val="70000"/>
              <a:buFont typeface="Wingdings 3" panose="05040102010807070707" pitchFamily="18" charset="2"/>
              <a:buChar char="u"/>
            </a:pPr>
            <a:r>
              <a:rPr lang="en-US" sz="2000" b="1" dirty="0"/>
              <a:t>Addresses and Dates of birth must match.  </a:t>
            </a:r>
          </a:p>
          <a:p>
            <a:pPr lvl="0" algn="just">
              <a:spcBef>
                <a:spcPts val="1000"/>
              </a:spcBef>
              <a:buClr>
                <a:srgbClr val="0000CC"/>
              </a:buClr>
              <a:buSzPct val="70000"/>
              <a:buFont typeface="Wingdings 3" panose="05040102010807070707" pitchFamily="18" charset="2"/>
              <a:buChar char="u"/>
            </a:pPr>
            <a:r>
              <a:rPr lang="en-US" sz="2000" b="1" dirty="0"/>
              <a:t>Election officials are not handwriting experts.  Reject a ballot on the basis that the signatures do not compare</a:t>
            </a:r>
            <a:r>
              <a:rPr lang="en-US" sz="2000" b="1" i="1" dirty="0"/>
              <a:t> </a:t>
            </a:r>
            <a:r>
              <a:rPr lang="en-US" sz="2000" b="1" i="1" dirty="0">
                <a:solidFill>
                  <a:srgbClr val="0000CC"/>
                </a:solidFill>
              </a:rPr>
              <a:t>only</a:t>
            </a:r>
            <a:r>
              <a:rPr lang="en-US" sz="2000" b="1" i="1" dirty="0"/>
              <a:t> </a:t>
            </a:r>
            <a:r>
              <a:rPr lang="en-US" sz="2000" b="1" dirty="0"/>
              <a:t>if there is a distinct and easily recognizable difference between the signature on the absentee ballot application and the voter statement.</a:t>
            </a:r>
          </a:p>
          <a:p>
            <a:pPr lvl="0" algn="just">
              <a:spcBef>
                <a:spcPts val="1000"/>
              </a:spcBef>
              <a:buClr>
                <a:srgbClr val="0000CC"/>
              </a:buClr>
              <a:buSzPct val="70000"/>
              <a:buFont typeface="Wingdings" panose="05000000000000000000" pitchFamily="2" charset="2"/>
              <a:buChar char="§"/>
            </a:pPr>
            <a:r>
              <a:rPr lang="en-US" sz="2000" b="1" dirty="0"/>
              <a:t>All absentee ballots must contain a form of ID </a:t>
            </a:r>
            <a:r>
              <a:rPr lang="en-US" sz="1800" dirty="0"/>
              <a:t>(photo or document from long term care facility) </a:t>
            </a:r>
            <a:r>
              <a:rPr lang="en-US" sz="2000" b="1" dirty="0"/>
              <a:t>unless it is from </a:t>
            </a:r>
            <a:r>
              <a:rPr lang="en-US" sz="2000" dirty="0"/>
              <a:t>an </a:t>
            </a:r>
            <a:r>
              <a:rPr lang="en-US" sz="2000" u="sng" dirty="0"/>
              <a:t>active Duty Military voter</a:t>
            </a:r>
          </a:p>
          <a:p>
            <a:pPr lvl="1" algn="just">
              <a:spcBef>
                <a:spcPts val="1000"/>
              </a:spcBef>
              <a:buClr>
                <a:srgbClr val="0000CC"/>
              </a:buClr>
              <a:buSzPct val="70000"/>
              <a:buFont typeface="Wingdings 3" panose="05040102010807070707" pitchFamily="18" charset="2"/>
              <a:buChar char="u"/>
            </a:pPr>
            <a:r>
              <a:rPr lang="en-US" sz="1800" dirty="0"/>
              <a:t>Certain voters may be "flagged" with a "must show ID" notation on the PVR list.  If voting by absentee ballot, these "flagged" voters must include in the return envelope a copy of a </a:t>
            </a:r>
            <a:r>
              <a:rPr lang="en-US" sz="1800" dirty="0">
                <a:solidFill>
                  <a:srgbClr val="0000CC"/>
                </a:solidFill>
              </a:rPr>
              <a:t>current and valid </a:t>
            </a:r>
            <a:r>
              <a:rPr lang="en-US" sz="1800" dirty="0"/>
              <a:t>photo identification or a copy of a </a:t>
            </a:r>
            <a:r>
              <a:rPr lang="en-US" sz="1800" dirty="0">
                <a:solidFill>
                  <a:srgbClr val="0000CC"/>
                </a:solidFill>
              </a:rPr>
              <a:t>current </a:t>
            </a:r>
            <a:r>
              <a:rPr lang="en-US" sz="1800" dirty="0"/>
              <a:t>utility bill, bank statement, government check, paycheck, or other government document that shows the </a:t>
            </a:r>
            <a:r>
              <a:rPr lang="en-US" sz="1800" dirty="0">
                <a:solidFill>
                  <a:srgbClr val="0000CC"/>
                </a:solidFill>
              </a:rPr>
              <a:t>name and address of </a:t>
            </a:r>
            <a:r>
              <a:rPr lang="en-US" sz="1800" dirty="0"/>
              <a:t>the voter. If identification is not present, the ballot is considered a </a:t>
            </a:r>
            <a:r>
              <a:rPr lang="en-US" sz="1800" dirty="0">
                <a:solidFill>
                  <a:srgbClr val="0000CC"/>
                </a:solidFill>
              </a:rPr>
              <a:t>provisional</a:t>
            </a:r>
            <a:r>
              <a:rPr lang="en-US" sz="1800" dirty="0"/>
              <a:t> ballot.</a:t>
            </a:r>
          </a:p>
          <a:p>
            <a:pPr lvl="0" algn="just">
              <a:spcBef>
                <a:spcPts val="1000"/>
              </a:spcBef>
              <a:buClr>
                <a:srgbClr val="0000CC"/>
              </a:buClr>
              <a:buSzPct val="70000"/>
              <a:buFont typeface="Wingdings 3" panose="05040102010807070707" pitchFamily="18" charset="2"/>
              <a:buChar char="u"/>
            </a:pPr>
            <a:r>
              <a:rPr lang="en-US" sz="2000" b="1" dirty="0"/>
              <a:t>If there is any doubt about the validity of a ballot, set it aside for the election commission to review.</a:t>
            </a:r>
          </a:p>
          <a:p>
            <a:pPr marL="0" indent="0">
              <a:buNone/>
            </a:pPr>
            <a:r>
              <a:rPr lang="en-US" sz="2000" dirty="0"/>
              <a:t>  </a:t>
            </a:r>
          </a:p>
          <a:p>
            <a:pPr marL="111125" lvl="1" indent="0">
              <a:spcBef>
                <a:spcPts val="600"/>
              </a:spcBef>
              <a:buClr>
                <a:srgbClr val="3333CC"/>
              </a:buClr>
              <a:buSzPct val="70000"/>
              <a:buNone/>
              <a:defRPr/>
            </a:pPr>
            <a:endParaRPr lang="en-US" sz="2000" dirty="0">
              <a:latin typeface="Tahoma" pitchFamily="34" charset="0"/>
              <a:ea typeface="Tahoma" pitchFamily="34" charset="0"/>
              <a:cs typeface="Tahoma" pitchFamily="34" charset="0"/>
            </a:endParaRPr>
          </a:p>
          <a:p>
            <a:pPr marL="114300" lvl="1" indent="0">
              <a:spcBef>
                <a:spcPts val="0"/>
              </a:spcBef>
              <a:buClr>
                <a:srgbClr val="3333CC"/>
              </a:buClr>
              <a:buSzPct val="70000"/>
              <a:buNone/>
              <a:defRPr/>
            </a:pPr>
            <a:endParaRPr lang="en-US" sz="2000" b="1" dirty="0">
              <a:latin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0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18033450"/>
      </p:ext>
    </p:extLst>
  </p:cSld>
  <p:clrMapOvr>
    <a:masterClrMapping/>
  </p:clrMapOvr>
  <p:transition advClick="0" advTm="10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65FE-20DE-4021-9BC4-7F557CFCBEEA}"/>
              </a:ext>
            </a:extLst>
          </p:cNvPr>
          <p:cNvSpPr>
            <a:spLocks noGrp="1"/>
          </p:cNvSpPr>
          <p:nvPr>
            <p:ph type="title"/>
          </p:nvPr>
        </p:nvSpPr>
        <p:spPr/>
        <p:txBody>
          <a:bodyPr>
            <a:normAutofit fontScale="90000"/>
          </a:bodyPr>
          <a:lstStyle/>
          <a:p>
            <a:r>
              <a:rPr lang="en-US" dirty="0">
                <a:solidFill>
                  <a:srgbClr val="0000CC"/>
                </a:solidFill>
              </a:rPr>
              <a:t>WHAT IF – Problems Opening the Poll</a:t>
            </a:r>
          </a:p>
        </p:txBody>
      </p:sp>
      <p:sp>
        <p:nvSpPr>
          <p:cNvPr id="3" name="Content Placeholder 2">
            <a:extLst>
              <a:ext uri="{FF2B5EF4-FFF2-40B4-BE49-F238E27FC236}">
                <a16:creationId xmlns:a16="http://schemas.microsoft.com/office/drawing/2014/main" id="{9C9EA815-5F25-45E2-94BF-D0F54CDA4174}"/>
              </a:ext>
            </a:extLst>
          </p:cNvPr>
          <p:cNvSpPr>
            <a:spLocks noGrp="1"/>
          </p:cNvSpPr>
          <p:nvPr>
            <p:ph sz="half" idx="1"/>
          </p:nvPr>
        </p:nvSpPr>
        <p:spPr>
          <a:xfrm>
            <a:off x="457200" y="1600200"/>
            <a:ext cx="4495800" cy="4783692"/>
          </a:xfrm>
        </p:spPr>
        <p:txBody>
          <a:bodyPr>
            <a:normAutofit fontScale="92500"/>
          </a:bodyPr>
          <a:lstStyle/>
          <a:p>
            <a:r>
              <a:rPr lang="en-US" b="1" dirty="0"/>
              <a:t>What if the DS200 Tabulator fails or isn’t available at 7:30am but the ballot markers are working?</a:t>
            </a:r>
          </a:p>
          <a:p>
            <a:pPr lvl="1"/>
            <a:r>
              <a:rPr lang="en-US" dirty="0">
                <a:solidFill>
                  <a:srgbClr val="0000CC"/>
                </a:solidFill>
              </a:rPr>
              <a:t>Open the poll to voting at 7:30am</a:t>
            </a:r>
          </a:p>
          <a:p>
            <a:pPr lvl="1"/>
            <a:r>
              <a:rPr lang="en-US" b="1" u="sng" dirty="0"/>
              <a:t>Place voted ballots in the emergency slot until the tabulator is operational</a:t>
            </a:r>
          </a:p>
          <a:p>
            <a:pPr lvl="1"/>
            <a:r>
              <a:rPr lang="en-US" dirty="0"/>
              <a:t>Report the problem immediately to the CBEC or designated contact  </a:t>
            </a:r>
          </a:p>
          <a:p>
            <a:pPr lvl="1"/>
            <a:endParaRPr lang="en-US" dirty="0"/>
          </a:p>
        </p:txBody>
      </p:sp>
      <p:pic>
        <p:nvPicPr>
          <p:cNvPr id="7" name="Content Placeholder 6">
            <a:extLst>
              <a:ext uri="{FF2B5EF4-FFF2-40B4-BE49-F238E27FC236}">
                <a16:creationId xmlns:a16="http://schemas.microsoft.com/office/drawing/2014/main" id="{119D6410-C831-447D-806D-0CE8B6CA95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70342" y="1600200"/>
            <a:ext cx="2911658" cy="4783692"/>
          </a:xfrm>
        </p:spPr>
      </p:pic>
      <p:sp>
        <p:nvSpPr>
          <p:cNvPr id="8" name="Arrow: Right 7">
            <a:extLst>
              <a:ext uri="{FF2B5EF4-FFF2-40B4-BE49-F238E27FC236}">
                <a16:creationId xmlns:a16="http://schemas.microsoft.com/office/drawing/2014/main" id="{C66CF11E-C951-4553-83FD-C68469C3E2FD}"/>
              </a:ext>
            </a:extLst>
          </p:cNvPr>
          <p:cNvSpPr/>
          <p:nvPr/>
        </p:nvSpPr>
        <p:spPr>
          <a:xfrm>
            <a:off x="5029200" y="4038600"/>
            <a:ext cx="1447800" cy="5564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5938752"/>
      </p:ext>
    </p:extLst>
  </p:cSld>
  <p:clrMapOvr>
    <a:masterClrMapping/>
  </p:clrMapOvr>
  <p:transition advClick="0" advTm="10000">
    <p:push dir="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altLang="en-US" sz="3600" b="1" dirty="0">
                <a:solidFill>
                  <a:srgbClr val="0000CC"/>
                </a:solidFill>
                <a:cs typeface="Tahoma" pitchFamily="34" charset="0"/>
              </a:rPr>
              <a:t>Provisional Absentee Ballots</a:t>
            </a:r>
            <a:endParaRPr lang="en-US" sz="3600" dirty="0">
              <a:solidFill>
                <a:srgbClr val="0000CC"/>
              </a:solidFill>
            </a:endParaRPr>
          </a:p>
        </p:txBody>
      </p:sp>
      <p:sp>
        <p:nvSpPr>
          <p:cNvPr id="3" name="Content Placeholder 2"/>
          <p:cNvSpPr>
            <a:spLocks noGrp="1"/>
          </p:cNvSpPr>
          <p:nvPr>
            <p:ph idx="1"/>
          </p:nvPr>
        </p:nvSpPr>
        <p:spPr>
          <a:xfrm>
            <a:off x="0" y="639762"/>
            <a:ext cx="9144000" cy="6019800"/>
          </a:xfrm>
        </p:spPr>
        <p:txBody>
          <a:bodyPr>
            <a:normAutofit lnSpcReduction="10000"/>
          </a:bodyPr>
          <a:lstStyle/>
          <a:p>
            <a:pPr lvl="0">
              <a:buClr>
                <a:srgbClr val="0000CC"/>
              </a:buClr>
              <a:buSzPct val="70000"/>
              <a:buFont typeface="Wingdings 3" panose="05040102010807070707" pitchFamily="18" charset="2"/>
              <a:buChar char="u"/>
            </a:pPr>
            <a:r>
              <a:rPr lang="en-US" sz="2200" b="1" dirty="0">
                <a:latin typeface="+mj-lt"/>
              </a:rPr>
              <a:t>Poll watcher challenges;</a:t>
            </a:r>
          </a:p>
          <a:p>
            <a:pPr lvl="0">
              <a:spcBef>
                <a:spcPts val="1000"/>
              </a:spcBef>
              <a:buClr>
                <a:srgbClr val="0000CC"/>
              </a:buClr>
              <a:buSzPct val="70000"/>
              <a:buFont typeface="Wingdings 3" panose="05040102010807070707" pitchFamily="18" charset="2"/>
              <a:buChar char="u"/>
            </a:pPr>
            <a:r>
              <a:rPr lang="en-US" sz="2200" b="1" dirty="0">
                <a:latin typeface="+mj-lt"/>
              </a:rPr>
              <a:t>Flagged voters </a:t>
            </a:r>
            <a:r>
              <a:rPr lang="en-US" sz="2000" i="1" dirty="0"/>
              <a:t>(registered without required ID documents)</a:t>
            </a:r>
            <a:r>
              <a:rPr lang="en-US" sz="2200" b="1" dirty="0">
                <a:latin typeface="+mj-lt"/>
              </a:rPr>
              <a:t>; and</a:t>
            </a:r>
          </a:p>
          <a:p>
            <a:pPr lvl="0">
              <a:spcBef>
                <a:spcPts val="1000"/>
              </a:spcBef>
              <a:buClr>
                <a:srgbClr val="0000CC"/>
              </a:buClr>
              <a:buSzPct val="70000"/>
              <a:buFont typeface="Wingdings 3" panose="05040102010807070707" pitchFamily="18" charset="2"/>
              <a:buChar char="u"/>
            </a:pPr>
            <a:r>
              <a:rPr lang="en-US" sz="2200" b="1" dirty="0">
                <a:latin typeface="+mj-lt"/>
              </a:rPr>
              <a:t>Absentee ballots that are returned without containing a copy of one of the </a:t>
            </a:r>
            <a:r>
              <a:rPr lang="en-US" sz="2200" b="1" u="sng" dirty="0">
                <a:latin typeface="+mj-lt"/>
              </a:rPr>
              <a:t>designated forms of ID </a:t>
            </a:r>
            <a:r>
              <a:rPr lang="en-US" sz="2200" b="1" dirty="0">
                <a:latin typeface="+mj-lt"/>
              </a:rPr>
              <a:t>will become </a:t>
            </a:r>
            <a:r>
              <a:rPr lang="en-US" sz="2200" b="1" dirty="0">
                <a:solidFill>
                  <a:srgbClr val="FF0000"/>
                </a:solidFill>
                <a:latin typeface="+mj-lt"/>
              </a:rPr>
              <a:t>Provisional</a:t>
            </a:r>
          </a:p>
          <a:p>
            <a:pPr lvl="0">
              <a:spcBef>
                <a:spcPts val="1000"/>
              </a:spcBef>
              <a:buClr>
                <a:srgbClr val="0000CC"/>
              </a:buClr>
              <a:buSzPct val="70000"/>
              <a:buFont typeface="Wingdings 3" panose="05040102010807070707" pitchFamily="18" charset="2"/>
              <a:buChar char="u"/>
            </a:pPr>
            <a:r>
              <a:rPr lang="en-US" sz="2200" b="1" dirty="0">
                <a:latin typeface="+mj-lt"/>
              </a:rPr>
              <a:t>Absentee ballots delivered by a bearer/agent/administrator for which the name and address of the bearer/agent/administrator written by the county clerk on the return envelope, </a:t>
            </a:r>
            <a:r>
              <a:rPr lang="en-US" sz="2200" b="1" dirty="0">
                <a:latin typeface="Calibri" panose="020F0502020204030204" pitchFamily="34" charset="0"/>
                <a:cs typeface="Calibri" panose="020F0502020204030204" pitchFamily="34" charset="0"/>
              </a:rPr>
              <a:t>or the bearer/agent/administrator's name on the absentee ballot application</a:t>
            </a:r>
            <a:r>
              <a:rPr lang="en-US" sz="2200" b="1" dirty="0">
                <a:latin typeface="+mj-lt"/>
              </a:rPr>
              <a:t> </a:t>
            </a:r>
            <a:r>
              <a:rPr lang="en-US" sz="2200" b="1" dirty="0">
                <a:solidFill>
                  <a:srgbClr val="0000CC"/>
                </a:solidFill>
                <a:latin typeface="+mj-lt"/>
              </a:rPr>
              <a:t>does not match </a:t>
            </a:r>
            <a:r>
              <a:rPr lang="en-US" sz="2200" b="1" dirty="0">
                <a:latin typeface="+mj-lt"/>
              </a:rPr>
              <a:t>the information contained in the voter statement </a:t>
            </a:r>
            <a:r>
              <a:rPr lang="en-US" sz="2200" b="1" dirty="0"/>
              <a:t>become </a:t>
            </a:r>
            <a:r>
              <a:rPr lang="en-US" sz="2200" b="1" dirty="0">
                <a:solidFill>
                  <a:srgbClr val="FF0000"/>
                </a:solidFill>
              </a:rPr>
              <a:t>Provisional</a:t>
            </a:r>
            <a:r>
              <a:rPr lang="en-US" sz="2200" b="1" dirty="0">
                <a:latin typeface="+mj-lt"/>
              </a:rPr>
              <a:t>. </a:t>
            </a:r>
          </a:p>
          <a:p>
            <a:pPr>
              <a:spcBef>
                <a:spcPts val="1000"/>
              </a:spcBef>
              <a:buClr>
                <a:srgbClr val="0000CC"/>
              </a:buClr>
              <a:buSzPct val="70000"/>
              <a:buFont typeface="Wingdings 3" panose="05040102010807070707" pitchFamily="18" charset="2"/>
              <a:buChar char="u"/>
            </a:pPr>
            <a:r>
              <a:rPr lang="en-US" sz="2200" b="1" u="sng" dirty="0">
                <a:latin typeface="+mj-lt"/>
              </a:rPr>
              <a:t>If an absentee ballot becomes provisional</a:t>
            </a:r>
            <a:r>
              <a:rPr lang="en-US" sz="2200" b="1" dirty="0">
                <a:latin typeface="+mj-lt"/>
              </a:rPr>
              <a:t>, the absentee ballot clerk will: </a:t>
            </a:r>
          </a:p>
          <a:p>
            <a:pPr lvl="1">
              <a:buClr>
                <a:srgbClr val="0000CC"/>
              </a:buClr>
              <a:buSzPct val="50000"/>
              <a:buFont typeface="Wingdings" panose="05000000000000000000" pitchFamily="2" charset="2"/>
              <a:buChar char="n"/>
            </a:pPr>
            <a:r>
              <a:rPr lang="en-US" sz="2200" b="1" dirty="0">
                <a:latin typeface="+mj-lt"/>
              </a:rPr>
              <a:t>Place the return envelope and everything that is inside it into a provisional voter envelope;</a:t>
            </a:r>
          </a:p>
          <a:p>
            <a:pPr lvl="1">
              <a:buClr>
                <a:srgbClr val="0000CC"/>
              </a:buClr>
              <a:buSzPct val="50000"/>
              <a:buFont typeface="Wingdings" panose="05000000000000000000" pitchFamily="2" charset="2"/>
              <a:buChar char="n"/>
            </a:pPr>
            <a:r>
              <a:rPr lang="en-US" sz="2200" b="1" dirty="0">
                <a:latin typeface="+mj-lt"/>
              </a:rPr>
              <a:t>Record on the provisional voter envelope the reason the absentee ballot was made provisional, including the reason the ballot was challenged, if any; and </a:t>
            </a:r>
          </a:p>
          <a:p>
            <a:pPr lvl="1">
              <a:buClr>
                <a:srgbClr val="0000CC"/>
              </a:buClr>
              <a:buSzPct val="50000"/>
              <a:buFont typeface="Wingdings" panose="05000000000000000000" pitchFamily="2" charset="2"/>
              <a:buChar char="n"/>
            </a:pPr>
            <a:r>
              <a:rPr lang="en-US" sz="2200" b="1" dirty="0">
                <a:latin typeface="+mj-lt"/>
              </a:rPr>
              <a:t>Set the provisional ballots aside for consideration by the election commission. </a:t>
            </a:r>
            <a:endParaRPr lang="en-US" sz="2200" b="1" dirty="0">
              <a:latin typeface="+mj-lt"/>
              <a:ea typeface="Tahoma" pitchFamily="34" charset="0"/>
              <a:cs typeface="Tahoma" pitchFamily="34" charset="0"/>
            </a:endParaRPr>
          </a:p>
          <a:p>
            <a:pPr marL="114300" lvl="1" indent="0">
              <a:spcBef>
                <a:spcPts val="0"/>
              </a:spcBef>
              <a:buClr>
                <a:srgbClr val="3333CC"/>
              </a:buClr>
              <a:buSzPct val="70000"/>
              <a:buNone/>
              <a:defRPr/>
            </a:pPr>
            <a:endParaRPr lang="en-US" sz="2400" b="1" dirty="0">
              <a:latin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4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84118152"/>
      </p:ext>
    </p:extLst>
  </p:cSld>
  <p:clrMapOvr>
    <a:masterClrMapping/>
  </p:clrMapOvr>
  <p:transition advClick="0" advTm="10000">
    <p:push di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altLang="en-US" sz="3600" b="1" dirty="0">
                <a:solidFill>
                  <a:srgbClr val="0000CC"/>
                </a:solidFill>
                <a:cs typeface="Tahoma" pitchFamily="34" charset="0"/>
              </a:rPr>
              <a:t>Counting Absentee Ballots</a:t>
            </a:r>
            <a:endParaRPr lang="en-US" sz="3600" dirty="0">
              <a:solidFill>
                <a:srgbClr val="0000CC"/>
              </a:solidFill>
            </a:endParaRPr>
          </a:p>
        </p:txBody>
      </p:sp>
      <p:sp>
        <p:nvSpPr>
          <p:cNvPr id="3" name="Content Placeholder 2"/>
          <p:cNvSpPr>
            <a:spLocks noGrp="1"/>
          </p:cNvSpPr>
          <p:nvPr>
            <p:ph idx="1"/>
          </p:nvPr>
        </p:nvSpPr>
        <p:spPr>
          <a:xfrm>
            <a:off x="76200" y="647618"/>
            <a:ext cx="8991600" cy="6210382"/>
          </a:xfrm>
        </p:spPr>
        <p:txBody>
          <a:bodyPr>
            <a:normAutofit fontScale="25000" lnSpcReduction="20000"/>
          </a:bodyPr>
          <a:lstStyle/>
          <a:p>
            <a:pPr>
              <a:buClr>
                <a:srgbClr val="0000CC"/>
              </a:buClr>
              <a:buSzPct val="70000"/>
              <a:buFont typeface="Wingdings 3" panose="05040102010807070707" pitchFamily="18" charset="2"/>
              <a:buChar char="u"/>
            </a:pPr>
            <a:r>
              <a:rPr lang="en-US" sz="8000" b="1" dirty="0"/>
              <a:t>After processing all the absentee ballots, the absentee ballot election officials shake the ballot box containing the inner “Ballot Only” envelopes thoroughly to mix the ballots.   </a:t>
            </a:r>
          </a:p>
          <a:p>
            <a:pPr marL="0" indent="0">
              <a:buClr>
                <a:srgbClr val="0000CC"/>
              </a:buClr>
              <a:buSzPct val="70000"/>
              <a:buNone/>
            </a:pPr>
            <a:endParaRPr lang="en-US" sz="3600" b="1" dirty="0"/>
          </a:p>
          <a:p>
            <a:pPr>
              <a:buClr>
                <a:srgbClr val="0000CC"/>
              </a:buClr>
              <a:buSzPct val="70000"/>
              <a:buFont typeface="Wingdings 3" panose="05040102010807070707" pitchFamily="18" charset="2"/>
              <a:buChar char="u"/>
            </a:pPr>
            <a:r>
              <a:rPr lang="en-US" sz="8000" b="1" dirty="0">
                <a:solidFill>
                  <a:srgbClr val="0000CC"/>
                </a:solidFill>
              </a:rPr>
              <a:t>When it is time to count the ballots, election officials must: </a:t>
            </a:r>
          </a:p>
          <a:p>
            <a:pPr lvl="1">
              <a:spcBef>
                <a:spcPts val="200"/>
              </a:spcBef>
              <a:buClr>
                <a:srgbClr val="0000CC"/>
              </a:buClr>
              <a:buSzPct val="50000"/>
              <a:buFont typeface="Wingdings" panose="05000000000000000000" pitchFamily="2" charset="2"/>
              <a:buChar char="n"/>
            </a:pPr>
            <a:r>
              <a:rPr lang="en-US" sz="8000" b="1" dirty="0"/>
              <a:t>Open the inner “Ballot Only” envelopes; </a:t>
            </a:r>
          </a:p>
          <a:p>
            <a:pPr lvl="1">
              <a:spcBef>
                <a:spcPts val="200"/>
              </a:spcBef>
              <a:buClr>
                <a:srgbClr val="0000CC"/>
              </a:buClr>
              <a:buSzPct val="50000"/>
              <a:buFont typeface="Wingdings" panose="05000000000000000000" pitchFamily="2" charset="2"/>
              <a:buChar char="n"/>
            </a:pPr>
            <a:r>
              <a:rPr lang="en-US" sz="8000" b="1" dirty="0"/>
              <a:t>Count any write-in votes first; and </a:t>
            </a:r>
          </a:p>
          <a:p>
            <a:pPr lvl="1">
              <a:spcBef>
                <a:spcPts val="200"/>
              </a:spcBef>
              <a:buClr>
                <a:srgbClr val="0000CC"/>
              </a:buClr>
              <a:buSzPct val="50000"/>
              <a:buFont typeface="Wingdings" panose="05000000000000000000" pitchFamily="2" charset="2"/>
              <a:buChar char="n"/>
            </a:pPr>
            <a:r>
              <a:rPr lang="en-US" sz="8000" b="1" dirty="0"/>
              <a:t>Count the remaining ballots by hand or electronic tabulating device at the discretion of the election commission. </a:t>
            </a:r>
          </a:p>
          <a:p>
            <a:pPr marL="0" indent="0">
              <a:buClr>
                <a:srgbClr val="0000CC"/>
              </a:buClr>
              <a:buSzPct val="70000"/>
              <a:buNone/>
            </a:pPr>
            <a:endParaRPr lang="en-US" sz="3600" b="1" dirty="0">
              <a:solidFill>
                <a:srgbClr val="0000CC"/>
              </a:solidFill>
            </a:endParaRPr>
          </a:p>
          <a:p>
            <a:pPr>
              <a:buClr>
                <a:srgbClr val="0000CC"/>
              </a:buClr>
              <a:buSzPct val="70000"/>
              <a:buFont typeface="Wingdings 3" panose="05040102010807070707" pitchFamily="18" charset="2"/>
              <a:buChar char="u"/>
            </a:pPr>
            <a:r>
              <a:rPr lang="en-US" sz="8000" b="1" dirty="0">
                <a:solidFill>
                  <a:srgbClr val="0000CC"/>
                </a:solidFill>
              </a:rPr>
              <a:t>Reject any ballot if:</a:t>
            </a:r>
          </a:p>
          <a:p>
            <a:pPr lvl="1">
              <a:spcBef>
                <a:spcPts val="200"/>
              </a:spcBef>
              <a:buClr>
                <a:srgbClr val="0000CC"/>
              </a:buClr>
              <a:buSzPct val="50000"/>
              <a:buFont typeface="Wingdings" panose="05000000000000000000" pitchFamily="2" charset="2"/>
              <a:buChar char="n"/>
            </a:pPr>
            <a:r>
              <a:rPr lang="en-US" sz="8000" b="1" dirty="0"/>
              <a:t>It comes in a bulk mailing from someone other than an administrator of a long-term care facility;</a:t>
            </a:r>
          </a:p>
          <a:p>
            <a:pPr lvl="1">
              <a:spcBef>
                <a:spcPts val="200"/>
              </a:spcBef>
              <a:buClr>
                <a:srgbClr val="0000CC"/>
              </a:buClr>
              <a:buSzPct val="50000"/>
              <a:buFont typeface="Wingdings" panose="05000000000000000000" pitchFamily="2" charset="2"/>
              <a:buChar char="n"/>
            </a:pPr>
            <a:r>
              <a:rPr lang="en-US" sz="8000" b="1" dirty="0"/>
              <a:t>No voter statement is found in the return envelope or the ballot envelope;</a:t>
            </a:r>
          </a:p>
          <a:p>
            <a:pPr lvl="1">
              <a:spcBef>
                <a:spcPts val="200"/>
              </a:spcBef>
              <a:buClr>
                <a:srgbClr val="0000CC"/>
              </a:buClr>
              <a:buSzPct val="50000"/>
              <a:buFont typeface="Wingdings" panose="05000000000000000000" pitchFamily="2" charset="2"/>
              <a:buChar char="n"/>
            </a:pPr>
            <a:r>
              <a:rPr lang="en-US" sz="8000" b="1" dirty="0"/>
              <a:t>If the election commission finds that the name, date of birth, address or signature on the voter statement do not compare to the corresponding information on the absentee ballot application;</a:t>
            </a:r>
          </a:p>
          <a:p>
            <a:pPr lvl="1">
              <a:spcBef>
                <a:spcPts val="200"/>
              </a:spcBef>
              <a:buClr>
                <a:srgbClr val="0000CC"/>
              </a:buClr>
              <a:buSzPct val="50000"/>
              <a:buFont typeface="Wingdings" panose="05000000000000000000" pitchFamily="2" charset="2"/>
              <a:buChar char="n"/>
            </a:pPr>
            <a:r>
              <a:rPr lang="en-US" sz="8000" b="1" dirty="0"/>
              <a:t>The absentee ballot was cast by a voter who dies before the polls open on election day if it is postmarked, delivered by a bearer, agent or administrator, or, in the case of an active duty “armed services” voter, executed </a:t>
            </a:r>
            <a:r>
              <a:rPr lang="en-US" sz="8000" b="1" i="1" dirty="0"/>
              <a:t>after</a:t>
            </a:r>
            <a:r>
              <a:rPr lang="en-US" sz="8000" b="1" dirty="0"/>
              <a:t> the date the voter died;</a:t>
            </a:r>
          </a:p>
          <a:p>
            <a:pPr lvl="1">
              <a:spcBef>
                <a:spcPts val="200"/>
              </a:spcBef>
              <a:buClr>
                <a:srgbClr val="0000CC"/>
              </a:buClr>
              <a:buSzPct val="50000"/>
              <a:buFont typeface="Wingdings" panose="05000000000000000000" pitchFamily="2" charset="2"/>
              <a:buChar char="n"/>
            </a:pPr>
            <a:r>
              <a:rPr lang="en-US" sz="8000" b="1" dirty="0"/>
              <a:t>If the return envelope indicates the ballot was returned by a bearer, agent or administrator but the voter has not authorized a bearer/agent/administrator on the voter statement. </a:t>
            </a:r>
          </a:p>
          <a:p>
            <a:pPr marL="114300" lvl="1" indent="0">
              <a:spcBef>
                <a:spcPts val="0"/>
              </a:spcBef>
              <a:buClr>
                <a:srgbClr val="3333CC"/>
              </a:buClr>
              <a:buSzPct val="70000"/>
              <a:buNone/>
              <a:defRPr/>
            </a:pPr>
            <a:endParaRPr lang="en-US" sz="2400" b="1" dirty="0">
              <a:latin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4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72313213"/>
      </p:ext>
    </p:extLst>
  </p:cSld>
  <p:clrMapOvr>
    <a:masterClrMapping/>
  </p:clrMapOvr>
  <p:transition advClick="0" advTm="10000">
    <p:push di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altLang="en-US" sz="3600" b="1" dirty="0">
                <a:solidFill>
                  <a:srgbClr val="0000CC"/>
                </a:solidFill>
                <a:cs typeface="Tahoma" pitchFamily="34" charset="0"/>
              </a:rPr>
              <a:t>And Remember:</a:t>
            </a:r>
            <a:endParaRPr lang="en-US" sz="3600" dirty="0">
              <a:solidFill>
                <a:srgbClr val="0000CC"/>
              </a:solidFill>
            </a:endParaRPr>
          </a:p>
        </p:txBody>
      </p:sp>
      <p:sp>
        <p:nvSpPr>
          <p:cNvPr id="3" name="Content Placeholder 2"/>
          <p:cNvSpPr>
            <a:spLocks noGrp="1"/>
          </p:cNvSpPr>
          <p:nvPr>
            <p:ph idx="1"/>
          </p:nvPr>
        </p:nvSpPr>
        <p:spPr>
          <a:xfrm>
            <a:off x="76200" y="1066800"/>
            <a:ext cx="8991600" cy="5638800"/>
          </a:xfrm>
        </p:spPr>
        <p:txBody>
          <a:bodyPr>
            <a:normAutofit/>
          </a:bodyPr>
          <a:lstStyle/>
          <a:p>
            <a:pPr>
              <a:buClr>
                <a:srgbClr val="0000CC"/>
              </a:buClr>
              <a:buSzPct val="70000"/>
              <a:buFont typeface="Wingdings 3" panose="05040102010807070707" pitchFamily="18" charset="2"/>
              <a:buChar char="u"/>
            </a:pPr>
            <a:r>
              <a:rPr lang="en-US" sz="2600" b="1" dirty="0"/>
              <a:t>The </a:t>
            </a:r>
            <a:r>
              <a:rPr lang="en-US" sz="2600" b="1" u="sng" dirty="0"/>
              <a:t>outer</a:t>
            </a:r>
            <a:r>
              <a:rPr lang="en-US" sz="2600" b="1" dirty="0"/>
              <a:t> envelopes of absentee ballots may be opened one week before Election Day so that the election officials may begin processing the absentee ballot paperwork</a:t>
            </a:r>
          </a:p>
          <a:p>
            <a:pPr>
              <a:buClr>
                <a:srgbClr val="0000CC"/>
              </a:buClr>
              <a:buSzPct val="70000"/>
              <a:buFont typeface="Wingdings 3" panose="05040102010807070707" pitchFamily="18" charset="2"/>
              <a:buChar char="u"/>
            </a:pPr>
            <a:r>
              <a:rPr lang="en-US" sz="2600" b="1" dirty="0"/>
              <a:t>Processing of absentee ballots secrecy (</a:t>
            </a:r>
            <a:r>
              <a:rPr lang="en-US" sz="2600" b="1" u="sng" dirty="0"/>
              <a:t>inner</a:t>
            </a:r>
            <a:r>
              <a:rPr lang="en-US" sz="2600" b="1" dirty="0"/>
              <a:t>) envelopes may not begin prior to </a:t>
            </a:r>
            <a:r>
              <a:rPr lang="en-US" sz="2800" b="1" dirty="0">
                <a:solidFill>
                  <a:srgbClr val="0000CC"/>
                </a:solidFill>
              </a:rPr>
              <a:t>8:30 a.m.</a:t>
            </a:r>
            <a:r>
              <a:rPr lang="en-US" sz="2600" b="1" dirty="0"/>
              <a:t> on election day</a:t>
            </a:r>
            <a:r>
              <a:rPr lang="en-US" sz="2600" dirty="0"/>
              <a:t>.</a:t>
            </a:r>
          </a:p>
          <a:p>
            <a:pPr>
              <a:buClr>
                <a:srgbClr val="0000CC"/>
              </a:buClr>
              <a:buSzPct val="70000"/>
              <a:buFont typeface="Wingdings 3" panose="05040102010807070707" pitchFamily="18" charset="2"/>
              <a:buChar char="u"/>
            </a:pPr>
            <a:r>
              <a:rPr lang="en-US" sz="2600" b="1" dirty="0"/>
              <a:t>Absentee ballots on hand (and early votes) must be counted before the polls close on election day and the initial count reported to the Secretary of State as soon as practical after 7:30 p.m.</a:t>
            </a:r>
          </a:p>
          <a:p>
            <a:pPr>
              <a:buClr>
                <a:srgbClr val="0000CC"/>
              </a:buClr>
              <a:buSzPct val="70000"/>
              <a:buFont typeface="Wingdings 3" panose="05040102010807070707" pitchFamily="18" charset="2"/>
              <a:buChar char="u"/>
            </a:pPr>
            <a:endParaRPr lang="en-US" sz="2600" dirty="0"/>
          </a:p>
          <a:p>
            <a:pPr marL="114300" lvl="1" indent="0">
              <a:spcBef>
                <a:spcPts val="0"/>
              </a:spcBef>
              <a:buClr>
                <a:srgbClr val="3333CC"/>
              </a:buClr>
              <a:buSzPct val="70000"/>
              <a:buNone/>
              <a:defRPr/>
            </a:pPr>
            <a:endParaRPr lang="en-US" sz="2400" b="1" dirty="0">
              <a:latin typeface="Tahoma" pitchFamily="34" charset="0"/>
            </a:endParaRPr>
          </a:p>
          <a:p>
            <a:pPr marL="114300" indent="0">
              <a:spcBef>
                <a:spcPts val="0"/>
              </a:spcBef>
              <a:buClr>
                <a:srgbClr val="3333CC"/>
              </a:buClr>
              <a:buSzPct val="70000"/>
              <a:buNone/>
              <a:defRPr/>
            </a:pPr>
            <a:endParaRPr lang="en-US" sz="2400" dirty="0">
              <a:latin typeface="Tahoma" pitchFamily="34" charset="0"/>
              <a:ea typeface="Tahoma" pitchFamily="34" charset="0"/>
              <a:cs typeface="Tahoma" pitchFamily="34" charset="0"/>
            </a:endParaRPr>
          </a:p>
          <a:p>
            <a:pPr marL="114300" indent="0">
              <a:spcBef>
                <a:spcPts val="0"/>
              </a:spcBef>
              <a:buClr>
                <a:srgbClr val="3333CC"/>
              </a:buClr>
              <a:buSzPct val="70000"/>
              <a:buNone/>
              <a:defRPr/>
            </a:pPr>
            <a:endParaRPr lang="en-US" sz="2600" dirty="0">
              <a:latin typeface="Tahoma" pitchFamily="34" charset="0"/>
              <a:ea typeface="Tahoma" pitchFamily="34" charset="0"/>
              <a:cs typeface="Tahoma"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172200" y="4948301"/>
            <a:ext cx="1907323" cy="1615440"/>
          </a:xfrm>
          <a:prstGeom prst="rect">
            <a:avLst/>
          </a:prstGeom>
          <a:effectLst>
            <a:glow rad="127000">
              <a:srgbClr val="0000CC"/>
            </a:glow>
          </a:effectLst>
        </p:spPr>
      </p:pic>
    </p:spTree>
    <p:extLst>
      <p:ext uri="{BB962C8B-B14F-4D97-AF65-F5344CB8AC3E}">
        <p14:creationId xmlns:p14="http://schemas.microsoft.com/office/powerpoint/2010/main" val="862770499"/>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609600" y="1600200"/>
            <a:ext cx="7848600" cy="4267200"/>
          </a:xfrm>
          <a:prstGeom prst="rect">
            <a:avLst/>
          </a:prstGeom>
          <a:solidFill>
            <a:srgbClr val="FFFFFF"/>
          </a:solidFill>
          <a:ln w="57150" cmpd="thickThin">
            <a:solidFill>
              <a:srgbClr val="0000C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Cambria" panose="020405030504060302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800" b="1" i="0" u="none" strike="noStrike" cap="none" normalizeH="0" baseline="0" dirty="0">
                <a:ln>
                  <a:noFill/>
                </a:ln>
                <a:solidFill>
                  <a:schemeClr val="tx1"/>
                </a:solidFill>
                <a:effectLst/>
                <a:latin typeface="Cambria" panose="02040503050406030204" pitchFamily="18" charset="0"/>
              </a:rPr>
              <a:t>STATE BOARD OF ELECTION COMMISSIONERS</a:t>
            </a:r>
          </a:p>
          <a:p>
            <a:pPr lvl="0" algn="ctr" eaLnBrk="0" fontAlgn="base" hangingPunct="0">
              <a:spcBef>
                <a:spcPct val="0"/>
              </a:spcBef>
              <a:spcAft>
                <a:spcPts val="800"/>
              </a:spcAft>
            </a:pPr>
            <a:r>
              <a:rPr lang="en-US" altLang="en-US" sz="2600" b="1" dirty="0">
                <a:latin typeface="Cambria" panose="02040503050406030204" pitchFamily="18" charset="0"/>
              </a:rPr>
              <a:t>501 Woodlane Street – Suite 122 South</a:t>
            </a:r>
          </a:p>
          <a:p>
            <a:pPr lvl="0" algn="ctr" eaLnBrk="0" fontAlgn="base" hangingPunct="0">
              <a:spcBef>
                <a:spcPct val="0"/>
              </a:spcBef>
              <a:spcAft>
                <a:spcPts val="800"/>
              </a:spcAft>
            </a:pPr>
            <a:r>
              <a:rPr lang="en-US" altLang="en-US" sz="2600" b="1" dirty="0">
                <a:latin typeface="Cambria" panose="02040503050406030204" pitchFamily="18" charset="0"/>
              </a:rPr>
              <a:t>Little Rock, Arkansas 72201</a:t>
            </a:r>
          </a:p>
          <a:p>
            <a:pPr lvl="0" algn="ctr" eaLnBrk="0" fontAlgn="base" hangingPunct="0">
              <a:spcBef>
                <a:spcPct val="0"/>
              </a:spcBef>
              <a:spcAft>
                <a:spcPts val="800"/>
              </a:spcAft>
            </a:pPr>
            <a:r>
              <a:rPr lang="en-US" altLang="en-US" sz="2600" b="1" dirty="0">
                <a:latin typeface="Cambria" panose="02040503050406030204" pitchFamily="18" charset="0"/>
              </a:rPr>
              <a:t>(501)682-1834 or (800)411-6996</a:t>
            </a:r>
          </a:p>
          <a:p>
            <a:pPr lvl="0" algn="ctr" eaLnBrk="0" fontAlgn="base" hangingPunct="0">
              <a:spcBef>
                <a:spcPct val="0"/>
              </a:spcBef>
              <a:spcAft>
                <a:spcPts val="800"/>
              </a:spcAft>
            </a:pPr>
            <a:r>
              <a:rPr lang="en-US" altLang="en-US" sz="2600" b="1" dirty="0">
                <a:latin typeface="Cambria" panose="02040503050406030204" pitchFamily="18" charset="0"/>
              </a:rPr>
              <a:t>Fax:  (501)682-1782</a:t>
            </a:r>
          </a:p>
          <a:p>
            <a:pPr lvl="0" algn="ctr" eaLnBrk="0" fontAlgn="base" hangingPunct="0">
              <a:spcBef>
                <a:spcPct val="0"/>
              </a:spcBef>
              <a:spcAft>
                <a:spcPts val="800"/>
              </a:spcAft>
            </a:pPr>
            <a:r>
              <a:rPr lang="en-US" altLang="en-US" sz="2600" b="1" dirty="0">
                <a:latin typeface="Cambria" panose="02040503050406030204" pitchFamily="18" charset="0"/>
                <a:hlinkClick r:id="rId3"/>
              </a:rPr>
              <a:t>info.sbec@arkansas.gov</a:t>
            </a:r>
            <a:endParaRPr lang="en-US" altLang="en-US" sz="2600" b="1" dirty="0">
              <a:latin typeface="Cambria" panose="02040503050406030204" pitchFamily="18" charset="0"/>
            </a:endParaRPr>
          </a:p>
          <a:p>
            <a:pPr lvl="0" algn="ctr" eaLnBrk="0" fontAlgn="base" hangingPunct="0">
              <a:spcBef>
                <a:spcPct val="0"/>
              </a:spcBef>
              <a:spcAft>
                <a:spcPts val="800"/>
              </a:spcAft>
            </a:pPr>
            <a:r>
              <a:rPr lang="en-US" altLang="en-US" sz="2600" b="1" dirty="0">
                <a:latin typeface="Cambria" panose="02040503050406030204" pitchFamily="18" charset="0"/>
                <a:hlinkClick r:id="rId4"/>
              </a:rPr>
              <a:t>www.arkansas.gov/sbec</a:t>
            </a:r>
            <a:endParaRPr lang="en-US" altLang="en-US" sz="2600" b="1" dirty="0">
              <a:latin typeface="Cambria" panose="02040503050406030204" pitchFamily="18" charset="0"/>
            </a:endParaRPr>
          </a:p>
          <a:p>
            <a:pPr lvl="0" algn="ctr" eaLnBrk="0" fontAlgn="base" hangingPunct="0">
              <a:spcBef>
                <a:spcPct val="0"/>
              </a:spcBef>
              <a:spcAft>
                <a:spcPts val="800"/>
              </a:spcAft>
            </a:pPr>
            <a:endParaRPr lang="en-US" altLang="en-US" sz="2600" b="1" dirty="0">
              <a:latin typeface="Cambria" panose="02040503050406030204" pitchFamily="18" charset="0"/>
            </a:endParaRPr>
          </a:p>
          <a:p>
            <a:pPr lvl="0" algn="ctr" eaLnBrk="0" fontAlgn="base" hangingPunct="0">
              <a:spcBef>
                <a:spcPct val="0"/>
              </a:spcBef>
              <a:spcAft>
                <a:spcPts val="800"/>
              </a:spcAft>
            </a:pPr>
            <a:endParaRPr lang="en-US" altLang="en-US" sz="2600" b="1" dirty="0">
              <a:latin typeface="Cambria" panose="02040503050406030204" pitchFamily="18" charset="0"/>
            </a:endParaRPr>
          </a:p>
          <a:p>
            <a:pPr lvl="0" algn="ctr" eaLnBrk="0" fontAlgn="base" hangingPunct="0">
              <a:spcBef>
                <a:spcPct val="0"/>
              </a:spcBef>
              <a:spcAft>
                <a:spcPts val="800"/>
              </a:spcAft>
            </a:pPr>
            <a:endParaRPr lang="en-US" altLang="en-US" sz="2600" b="1" dirty="0">
              <a:latin typeface="Cambria" panose="020405030504060302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400" b="1" i="0" u="none" strike="noStrike" cap="none" normalizeH="0" baseline="0" dirty="0">
              <a:ln>
                <a:noFill/>
              </a:ln>
              <a:solidFill>
                <a:schemeClr val="tx1"/>
              </a:solidFill>
              <a:effectLst/>
              <a:latin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0529002"/>
      </p:ext>
    </p:extLst>
  </p:cSld>
  <p:clrMapOvr>
    <a:masterClrMapping/>
  </p:clrMapOvr>
  <p:transition advClick="0" advTm="10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65FE-20DE-4021-9BC4-7F557CFCBEEA}"/>
              </a:ext>
            </a:extLst>
          </p:cNvPr>
          <p:cNvSpPr>
            <a:spLocks noGrp="1"/>
          </p:cNvSpPr>
          <p:nvPr>
            <p:ph type="title"/>
          </p:nvPr>
        </p:nvSpPr>
        <p:spPr/>
        <p:txBody>
          <a:bodyPr>
            <a:normAutofit fontScale="90000"/>
          </a:bodyPr>
          <a:lstStyle/>
          <a:p>
            <a:r>
              <a:rPr lang="en-US" dirty="0">
                <a:solidFill>
                  <a:srgbClr val="0000CC"/>
                </a:solidFill>
              </a:rPr>
              <a:t>WHAT IF – Problems Opening the Poll</a:t>
            </a:r>
          </a:p>
        </p:txBody>
      </p:sp>
      <p:sp>
        <p:nvSpPr>
          <p:cNvPr id="3" name="Content Placeholder 2">
            <a:extLst>
              <a:ext uri="{FF2B5EF4-FFF2-40B4-BE49-F238E27FC236}">
                <a16:creationId xmlns:a16="http://schemas.microsoft.com/office/drawing/2014/main" id="{9C9EA815-5F25-45E2-94BF-D0F54CDA4174}"/>
              </a:ext>
            </a:extLst>
          </p:cNvPr>
          <p:cNvSpPr>
            <a:spLocks noGrp="1"/>
          </p:cNvSpPr>
          <p:nvPr>
            <p:ph sz="half" idx="1"/>
          </p:nvPr>
        </p:nvSpPr>
        <p:spPr>
          <a:xfrm>
            <a:off x="457200" y="1600200"/>
            <a:ext cx="4419600" cy="4983162"/>
          </a:xfrm>
        </p:spPr>
        <p:txBody>
          <a:bodyPr>
            <a:normAutofit fontScale="85000" lnSpcReduction="10000"/>
          </a:bodyPr>
          <a:lstStyle/>
          <a:p>
            <a:r>
              <a:rPr lang="en-US" b="1" dirty="0"/>
              <a:t>What if the ballot markers are not functioning?</a:t>
            </a:r>
          </a:p>
          <a:p>
            <a:pPr lvl="1"/>
            <a:r>
              <a:rPr lang="en-US" dirty="0">
                <a:solidFill>
                  <a:srgbClr val="0000CC"/>
                </a:solidFill>
              </a:rPr>
              <a:t>Open the poll to voting at 7:30am</a:t>
            </a:r>
          </a:p>
          <a:p>
            <a:pPr lvl="1"/>
            <a:r>
              <a:rPr lang="en-US" b="1" u="sng" dirty="0"/>
              <a:t>Allow voters to vote on any provisional paper ballots that are available and cast them in the emergency slot of the DS 200</a:t>
            </a:r>
          </a:p>
          <a:p>
            <a:pPr lvl="1"/>
            <a:r>
              <a:rPr lang="en-US" dirty="0"/>
              <a:t>Report the problem immediately to the CBEC or designated contact  </a:t>
            </a:r>
          </a:p>
          <a:p>
            <a:pPr lvl="1"/>
            <a:r>
              <a:rPr lang="en-US" dirty="0"/>
              <a:t>If you cannot reach the county election officials, </a:t>
            </a:r>
            <a:r>
              <a:rPr lang="en-US" u="sng" dirty="0"/>
              <a:t>call the SBEC or Secretary of State</a:t>
            </a:r>
            <a:r>
              <a:rPr lang="en-US" dirty="0"/>
              <a:t>!</a:t>
            </a:r>
          </a:p>
          <a:p>
            <a:pPr lvl="2"/>
            <a:r>
              <a:rPr lang="en-US" dirty="0"/>
              <a:t>Our phone number is located on the PW Guide and Checklist</a:t>
            </a:r>
          </a:p>
          <a:p>
            <a:pPr lvl="1"/>
            <a:endParaRPr lang="en-US" dirty="0"/>
          </a:p>
          <a:p>
            <a:pPr lvl="1"/>
            <a:endParaRPr lang="en-US" dirty="0"/>
          </a:p>
        </p:txBody>
      </p:sp>
      <p:pic>
        <p:nvPicPr>
          <p:cNvPr id="10" name="Content Placeholder 9" descr="A close-up of a machine&#10;&#10;Description automatically generated">
            <a:extLst>
              <a:ext uri="{FF2B5EF4-FFF2-40B4-BE49-F238E27FC236}">
                <a16:creationId xmlns:a16="http://schemas.microsoft.com/office/drawing/2014/main" id="{A56F9303-77D0-1F7C-CF33-E84C6F63DD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2600" y="1364181"/>
            <a:ext cx="2819400" cy="5170346"/>
          </a:xfrm>
        </p:spPr>
      </p:pic>
    </p:spTree>
    <p:extLst>
      <p:ext uri="{BB962C8B-B14F-4D97-AF65-F5344CB8AC3E}">
        <p14:creationId xmlns:p14="http://schemas.microsoft.com/office/powerpoint/2010/main" val="1698323800"/>
      </p:ext>
    </p:extLst>
  </p:cSld>
  <p:clrMapOvr>
    <a:masterClrMapping/>
  </p:clrMapOvr>
  <p:transition advClick="0" advTm="10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0342" y="304800"/>
            <a:ext cx="8229600" cy="958850"/>
          </a:xfrm>
        </p:spPr>
        <p:txBody>
          <a:bodyPr>
            <a:normAutofit/>
          </a:bodyPr>
          <a:lstStyle/>
          <a:p>
            <a:r>
              <a:rPr lang="en-US" altLang="en-US" sz="3600" b="1" u="sng" dirty="0">
                <a:solidFill>
                  <a:srgbClr val="C00000"/>
                </a:solidFill>
                <a:uFill>
                  <a:solidFill>
                    <a:srgbClr val="0000CC"/>
                  </a:solidFill>
                </a:uFill>
                <a:cs typeface="Tahoma" pitchFamily="34" charset="0"/>
              </a:rPr>
              <a:t>During Voting Hours</a:t>
            </a:r>
          </a:p>
        </p:txBody>
      </p:sp>
      <p:sp>
        <p:nvSpPr>
          <p:cNvPr id="46083" name="Content Placeholder 2"/>
          <p:cNvSpPr>
            <a:spLocks noGrp="1"/>
          </p:cNvSpPr>
          <p:nvPr>
            <p:ph idx="1"/>
          </p:nvPr>
        </p:nvSpPr>
        <p:spPr>
          <a:xfrm>
            <a:off x="76200" y="1524000"/>
            <a:ext cx="8991600" cy="3962400"/>
          </a:xfrm>
        </p:spPr>
        <p:txBody>
          <a:bodyPr/>
          <a:lstStyle/>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This section is intended for poll workers who process voters and contains general information that all poll workers should familiarize themselves with.</a:t>
            </a:r>
          </a:p>
          <a:p>
            <a:pPr>
              <a:spcBef>
                <a:spcPct val="0"/>
              </a:spcBef>
              <a:buClr>
                <a:srgbClr val="0000CC"/>
              </a:buClr>
              <a:buSzPct val="70000"/>
              <a:buFont typeface="Wingdings 3" panose="05040102010807070707" pitchFamily="18" charset="2"/>
              <a:buChar char="u"/>
              <a:defRPr/>
            </a:pPr>
            <a:endParaRPr lang="en-US" altLang="en-US" sz="2600" b="1" dirty="0">
              <a:latin typeface="+mj-lt"/>
              <a:cs typeface="Tahoma" pitchFamily="34" charset="0"/>
            </a:endParaRPr>
          </a:p>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We’ll talk about the steps for processing voters and what to expect on Election Day.</a:t>
            </a:r>
          </a:p>
          <a:p>
            <a:pPr marL="0" indent="0">
              <a:spcBef>
                <a:spcPct val="0"/>
              </a:spcBef>
              <a:buClr>
                <a:srgbClr val="3333CC"/>
              </a:buClr>
              <a:buSzPct val="70000"/>
              <a:buNone/>
              <a:defRPr/>
            </a:pPr>
            <a:endParaRPr lang="en-US" altLang="en-US" sz="2600" dirty="0">
              <a:latin typeface="+mj-lt"/>
              <a:cs typeface="Tahoma" pitchFamily="34" charset="0"/>
            </a:endParaRPr>
          </a:p>
          <a:p>
            <a:pPr>
              <a:spcBef>
                <a:spcPct val="0"/>
              </a:spcBef>
              <a:buClr>
                <a:srgbClr val="3333CC"/>
              </a:buClr>
              <a:buSzPct val="70000"/>
              <a:buFont typeface="Wingdings" panose="05000000000000000000" pitchFamily="2" charset="2"/>
              <a:buChar char="§"/>
              <a:defRPr/>
            </a:pPr>
            <a:endParaRPr lang="en-US" altLang="en-US" sz="2600" b="1" dirty="0">
              <a:solidFill>
                <a:srgbClr val="00B050"/>
              </a:solidFill>
              <a:latin typeface="+mj-lt"/>
              <a:cs typeface="Tahoma" pitchFamily="34" charset="0"/>
            </a:endParaRPr>
          </a:p>
          <a:p>
            <a:pPr marL="0" indent="0">
              <a:spcBef>
                <a:spcPct val="0"/>
              </a:spcBef>
              <a:buSzPct val="70000"/>
              <a:buFont typeface="Arial" pitchFamily="34" charset="0"/>
              <a:buNone/>
              <a:defRPr/>
            </a:pPr>
            <a:endParaRPr lang="en-US" altLang="en-US" sz="2600" dirty="0">
              <a:latin typeface="Tahoma" pitchFamily="34" charset="0"/>
              <a:cs typeface="Tahom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4724400"/>
            <a:ext cx="1828800" cy="1828800"/>
          </a:xfrm>
          <a:prstGeom prst="rect">
            <a:avLst/>
          </a:prstGeom>
          <a:effectLst>
            <a:glow rad="76200">
              <a:srgbClr val="0000CC"/>
            </a:glow>
          </a:effectLst>
        </p:spPr>
      </p:pic>
    </p:spTree>
    <p:extLst>
      <p:ext uri="{BB962C8B-B14F-4D97-AF65-F5344CB8AC3E}">
        <p14:creationId xmlns:p14="http://schemas.microsoft.com/office/powerpoint/2010/main" val="1319675266"/>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B9FA-34E5-4A99-9410-100F24B98DD6}"/>
              </a:ext>
            </a:extLst>
          </p:cNvPr>
          <p:cNvSpPr>
            <a:spLocks noGrp="1"/>
          </p:cNvSpPr>
          <p:nvPr>
            <p:ph type="title"/>
          </p:nvPr>
        </p:nvSpPr>
        <p:spPr>
          <a:xfrm>
            <a:off x="457200" y="136525"/>
            <a:ext cx="8229600" cy="777875"/>
          </a:xfrm>
        </p:spPr>
        <p:txBody>
          <a:bodyPr>
            <a:normAutofit/>
          </a:bodyPr>
          <a:lstStyle/>
          <a:p>
            <a:r>
              <a:rPr lang="en-US" dirty="0">
                <a:solidFill>
                  <a:srgbClr val="0000CC"/>
                </a:solidFill>
              </a:rPr>
              <a:t>Video 1 – Voting Process</a:t>
            </a:r>
          </a:p>
        </p:txBody>
      </p:sp>
      <p:sp>
        <p:nvSpPr>
          <p:cNvPr id="6" name="Content Placeholder 5">
            <a:extLst>
              <a:ext uri="{FF2B5EF4-FFF2-40B4-BE49-F238E27FC236}">
                <a16:creationId xmlns:a16="http://schemas.microsoft.com/office/drawing/2014/main" id="{F1D4690E-E0BC-A8D7-6966-44AB440C480F}"/>
              </a:ext>
            </a:extLst>
          </p:cNvPr>
          <p:cNvSpPr>
            <a:spLocks noGrp="1"/>
          </p:cNvSpPr>
          <p:nvPr>
            <p:ph idx="1"/>
          </p:nvPr>
        </p:nvSpPr>
        <p:spPr/>
        <p:txBody>
          <a:bodyPr/>
          <a:lstStyle/>
          <a:p>
            <a:r>
              <a:rPr lang="en-US" b="1" dirty="0"/>
              <a:t>Stand By……. Technical Difficulties ……</a:t>
            </a:r>
          </a:p>
        </p:txBody>
      </p:sp>
    </p:spTree>
    <p:extLst>
      <p:ext uri="{BB962C8B-B14F-4D97-AF65-F5344CB8AC3E}">
        <p14:creationId xmlns:p14="http://schemas.microsoft.com/office/powerpoint/2010/main" val="2536585881"/>
      </p:ext>
    </p:extLst>
  </p:cSld>
  <p:clrMapOvr>
    <a:masterClrMapping/>
  </p:clrMapOvr>
  <p:transition advClick="0" advTm="10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200" y="1009466"/>
            <a:ext cx="8991600" cy="5687216"/>
          </a:xfrm>
        </p:spPr>
        <p:txBody>
          <a:bodyPr>
            <a:normAutofit/>
          </a:bodyPr>
          <a:lstStyle/>
          <a:p>
            <a:pPr marL="0" lvl="0" indent="0">
              <a:buNone/>
            </a:pPr>
            <a:endParaRPr lang="en-US" sz="600" dirty="0"/>
          </a:p>
          <a:p>
            <a:pPr marR="0">
              <a:spcAft>
                <a:spcPts val="0"/>
              </a:spcAft>
              <a:buClr>
                <a:srgbClr val="0000CC"/>
              </a:buClr>
              <a:buFont typeface="Wingdings" panose="05000000000000000000" pitchFamily="2" charset="2"/>
              <a:buChar char="§"/>
            </a:pPr>
            <a:r>
              <a:rPr lang="en-US" sz="2600" b="1" u="sng" dirty="0"/>
              <a:t>Step 1:  Ask the voter to verify his or her voter registration with a photo ID.</a:t>
            </a:r>
          </a:p>
          <a:p>
            <a:pPr lvl="1">
              <a:lnSpc>
                <a:spcPct val="107000"/>
              </a:lnSpc>
              <a:buClr>
                <a:srgbClr val="0000CC"/>
              </a:buClr>
              <a:buFont typeface="Wingdings" panose="05000000000000000000" pitchFamily="2" charset="2"/>
              <a:buChar char="§"/>
            </a:pPr>
            <a:r>
              <a:rPr lang="en-US" sz="2400" dirty="0">
                <a:solidFill>
                  <a:srgbClr val="0000CC"/>
                </a:solidFill>
              </a:rPr>
              <a:t>Do Not ask for a specific form of ID (i.e., Driver’s license)</a:t>
            </a:r>
          </a:p>
          <a:p>
            <a:pPr marR="0" lvl="0">
              <a:lnSpc>
                <a:spcPct val="107000"/>
              </a:lnSpc>
              <a:spcAft>
                <a:spcPts val="0"/>
              </a:spcAft>
              <a:buClr>
                <a:srgbClr val="0000CC"/>
              </a:buClr>
              <a:buFont typeface="Wingdings" panose="05000000000000000000" pitchFamily="2" charset="2"/>
              <a:buChar char="§"/>
            </a:pPr>
            <a:r>
              <a:rPr lang="en-US" sz="2600" b="1" u="sng" dirty="0"/>
              <a:t>If the Voter shows an Arkansas Driver’s License, ask the Voter if you can scan their DL to go straight to the Voter information on the Poll Book</a:t>
            </a:r>
          </a:p>
          <a:p>
            <a:pPr marR="0" lvl="1">
              <a:spcBef>
                <a:spcPts val="0"/>
              </a:spcBef>
              <a:spcAft>
                <a:spcPts val="0"/>
              </a:spcAft>
              <a:buClr>
                <a:srgbClr val="0000CC"/>
              </a:buClr>
              <a:buFont typeface="Wingdings" panose="05000000000000000000" pitchFamily="2" charset="2"/>
              <a:buChar char="§"/>
            </a:pPr>
            <a:r>
              <a:rPr lang="en-US" sz="2300" dirty="0">
                <a:solidFill>
                  <a:srgbClr val="0000CC"/>
                </a:solidFill>
              </a:rPr>
              <a:t>If the Voter does not show a Driver’s </a:t>
            </a:r>
          </a:p>
          <a:p>
            <a:pPr marL="457200" marR="0" lvl="1" indent="0">
              <a:spcBef>
                <a:spcPts val="0"/>
              </a:spcBef>
              <a:spcAft>
                <a:spcPts val="0"/>
              </a:spcAft>
              <a:buClr>
                <a:srgbClr val="0000CC"/>
              </a:buClr>
              <a:buNone/>
            </a:pPr>
            <a:r>
              <a:rPr lang="en-US" sz="2300" dirty="0">
                <a:solidFill>
                  <a:srgbClr val="0000CC"/>
                </a:solidFill>
              </a:rPr>
              <a:t>    License or refuses to allow it to be </a:t>
            </a:r>
          </a:p>
          <a:p>
            <a:pPr marL="457200" marR="0" lvl="1" indent="0">
              <a:spcBef>
                <a:spcPts val="0"/>
              </a:spcBef>
              <a:spcAft>
                <a:spcPts val="0"/>
              </a:spcAft>
              <a:buClr>
                <a:srgbClr val="0000CC"/>
              </a:buClr>
              <a:buNone/>
            </a:pPr>
            <a:r>
              <a:rPr lang="en-US" sz="2300" dirty="0">
                <a:solidFill>
                  <a:srgbClr val="0000CC"/>
                </a:solidFill>
              </a:rPr>
              <a:t>    scanned – Search by entering the </a:t>
            </a:r>
          </a:p>
          <a:p>
            <a:pPr marL="457200" marR="0" lvl="1" indent="0">
              <a:spcBef>
                <a:spcPts val="0"/>
              </a:spcBef>
              <a:spcAft>
                <a:spcPts val="0"/>
              </a:spcAft>
              <a:buClr>
                <a:srgbClr val="0000CC"/>
              </a:buClr>
              <a:buNone/>
            </a:pPr>
            <a:r>
              <a:rPr lang="en-US" sz="2300" dirty="0">
                <a:solidFill>
                  <a:srgbClr val="0000CC"/>
                </a:solidFill>
              </a:rPr>
              <a:t>    Last &amp; First Name</a:t>
            </a:r>
          </a:p>
          <a:p>
            <a:pPr lvl="1">
              <a:buClr>
                <a:srgbClr val="0000CC"/>
              </a:buClr>
              <a:buFont typeface="Wingdings" panose="05000000000000000000" pitchFamily="2" charset="2"/>
              <a:buChar char="§"/>
            </a:pPr>
            <a:endParaRPr lang="en-US" sz="2600" b="1" u="sng" dirty="0">
              <a:solidFill>
                <a:srgbClr val="0000CC"/>
              </a:solidFill>
            </a:endParaRPr>
          </a:p>
          <a:p>
            <a:pPr marR="0" lvl="0" algn="just">
              <a:spcBef>
                <a:spcPts val="0"/>
              </a:spcBef>
              <a:buClr>
                <a:srgbClr val="0000CC"/>
              </a:buClr>
              <a:buFont typeface="Wingdings" panose="05000000000000000000" pitchFamily="2"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All voters must complete this process </a:t>
            </a:r>
          </a:p>
          <a:p>
            <a:pPr marL="0" marR="0" lvl="0" indent="0" algn="just">
              <a:spcBef>
                <a:spcPts val="0"/>
              </a:spcBef>
              <a:buClr>
                <a:srgbClr val="0000CC"/>
              </a:buClr>
              <a:buNone/>
            </a:pP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even if you know them.</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a:buClr>
                <a:schemeClr val="tx2"/>
              </a:buClr>
              <a:buFont typeface="Wingdings" panose="05000000000000000000" pitchFamily="2" charset="2"/>
              <a:buChar char="§"/>
            </a:pPr>
            <a:endParaRPr lang="en-US" sz="2700" dirty="0"/>
          </a:p>
        </p:txBody>
      </p:sp>
      <p:sp>
        <p:nvSpPr>
          <p:cNvPr id="5" name="Title 1"/>
          <p:cNvSpPr txBox="1">
            <a:spLocks/>
          </p:cNvSpPr>
          <p:nvPr/>
        </p:nvSpPr>
        <p:spPr>
          <a:xfrm>
            <a:off x="647231" y="161318"/>
            <a:ext cx="7773338" cy="82928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cap="none" dirty="0">
                <a:solidFill>
                  <a:srgbClr val="0000CC"/>
                </a:solidFill>
                <a:latin typeface="+mn-lt"/>
              </a:rPr>
              <a:t>How to Process Voters into the Poll</a:t>
            </a:r>
          </a:p>
          <a:p>
            <a:pPr algn="ctr"/>
            <a:r>
              <a:rPr lang="en-US" sz="2800" b="1" dirty="0">
                <a:solidFill>
                  <a:srgbClr val="0000CC"/>
                </a:solidFill>
                <a:latin typeface="+mn-lt"/>
              </a:rPr>
              <a:t>S</a:t>
            </a:r>
            <a:r>
              <a:rPr lang="en-US" sz="2800" b="1" cap="none" dirty="0">
                <a:solidFill>
                  <a:srgbClr val="0000CC"/>
                </a:solidFill>
                <a:latin typeface="+mn-lt"/>
              </a:rPr>
              <a:t>tep</a:t>
            </a:r>
            <a:r>
              <a:rPr lang="en-US" sz="2800" b="1" dirty="0">
                <a:solidFill>
                  <a:srgbClr val="0000CC"/>
                </a:solidFill>
                <a:latin typeface="+mn-lt"/>
              </a:rPr>
              <a:t> 1 p.23</a:t>
            </a:r>
            <a:endParaRPr lang="en-US" sz="2800" b="1" dirty="0">
              <a:latin typeface="+mn-lt"/>
            </a:endParaRPr>
          </a:p>
        </p:txBody>
      </p:sp>
      <p:pic>
        <p:nvPicPr>
          <p:cNvPr id="4" name="Picture 3">
            <a:extLst>
              <a:ext uri="{FF2B5EF4-FFF2-40B4-BE49-F238E27FC236}">
                <a16:creationId xmlns:a16="http://schemas.microsoft.com/office/drawing/2014/main" id="{9177BE77-D9B2-4D54-9E50-2C32A731329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8000"/>
                    </a14:imgEffect>
                    <a14:imgEffect>
                      <a14:brightnessContrast contrast="-40000"/>
                    </a14:imgEffect>
                  </a14:imgLayer>
                </a14:imgProps>
              </a:ext>
            </a:extLst>
          </a:blip>
          <a:srcRect l="4458" t="2734" r="4609" b="4953"/>
          <a:stretch/>
        </p:blipFill>
        <p:spPr>
          <a:xfrm>
            <a:off x="5368413" y="3657600"/>
            <a:ext cx="3733800" cy="2571935"/>
          </a:xfrm>
          <a:prstGeom prst="rect">
            <a:avLst/>
          </a:prstGeom>
          <a:ln w="19050">
            <a:solidFill>
              <a:sysClr val="windowText" lastClr="000000"/>
            </a:solidFill>
          </a:ln>
        </p:spPr>
      </p:pic>
    </p:spTree>
    <p:extLst>
      <p:ext uri="{BB962C8B-B14F-4D97-AF65-F5344CB8AC3E}">
        <p14:creationId xmlns:p14="http://schemas.microsoft.com/office/powerpoint/2010/main" val="714780260"/>
      </p:ext>
    </p:extLst>
  </p:cSld>
  <p:clrMapOvr>
    <a:masterClrMapping/>
  </p:clrMapOvr>
  <p:transition advClick="0" advTm="10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009466"/>
            <a:ext cx="8458200" cy="5486400"/>
          </a:xfrm>
        </p:spPr>
        <p:txBody>
          <a:bodyPr>
            <a:normAutofit/>
          </a:bodyPr>
          <a:lstStyle/>
          <a:p>
            <a:pPr marL="0" lvl="0" indent="0">
              <a:buNone/>
            </a:pPr>
            <a:endParaRPr lang="en-US" sz="600" dirty="0"/>
          </a:p>
          <a:p>
            <a:pPr marL="0" lvl="0" indent="0">
              <a:buNone/>
            </a:pPr>
            <a:r>
              <a:rPr lang="en-US" sz="2600" dirty="0"/>
              <a:t>Voters must verify their registration by showing a document or identification card that shows the </a:t>
            </a:r>
            <a:r>
              <a:rPr lang="en-US" sz="2600" b="1" dirty="0">
                <a:solidFill>
                  <a:srgbClr val="FF0000"/>
                </a:solidFill>
              </a:rPr>
              <a:t>name</a:t>
            </a:r>
            <a:r>
              <a:rPr lang="en-US" sz="2600" dirty="0">
                <a:solidFill>
                  <a:srgbClr val="FF0000"/>
                </a:solidFill>
              </a:rPr>
              <a:t> </a:t>
            </a:r>
            <a:r>
              <a:rPr lang="en-US" sz="2600" dirty="0"/>
              <a:t>and </a:t>
            </a:r>
            <a:r>
              <a:rPr lang="en-US" sz="2600" b="1" dirty="0">
                <a:solidFill>
                  <a:srgbClr val="FF0000"/>
                </a:solidFill>
              </a:rPr>
              <a:t>photograph</a:t>
            </a:r>
            <a:r>
              <a:rPr lang="en-US" sz="2600" b="1" dirty="0"/>
              <a:t> </a:t>
            </a:r>
            <a:r>
              <a:rPr lang="en-US" sz="2600" dirty="0"/>
              <a:t>of the person to whom it was issued and is </a:t>
            </a:r>
            <a:r>
              <a:rPr lang="en-US" sz="2600" b="1" dirty="0"/>
              <a:t>issued by</a:t>
            </a:r>
            <a:r>
              <a:rPr lang="en-US" sz="2600" dirty="0"/>
              <a:t>:</a:t>
            </a:r>
          </a:p>
          <a:p>
            <a:pPr marL="0" lvl="0" indent="0">
              <a:buNone/>
            </a:pPr>
            <a:endParaRPr lang="en-US" sz="1100" dirty="0"/>
          </a:p>
          <a:p>
            <a:pPr>
              <a:buClr>
                <a:schemeClr val="tx2"/>
              </a:buClr>
              <a:buFont typeface="Wingdings" panose="05000000000000000000" pitchFamily="2" charset="2"/>
              <a:buChar char="§"/>
            </a:pPr>
            <a:r>
              <a:rPr lang="en-US" sz="2700" dirty="0"/>
              <a:t>The</a:t>
            </a:r>
            <a:r>
              <a:rPr lang="en-US" sz="2700" b="1" dirty="0"/>
              <a:t> </a:t>
            </a:r>
            <a:r>
              <a:rPr lang="en-US" sz="2700" b="1" dirty="0">
                <a:solidFill>
                  <a:srgbClr val="FF0000"/>
                </a:solidFill>
              </a:rPr>
              <a:t>United States</a:t>
            </a:r>
            <a:r>
              <a:rPr lang="en-US" sz="2700" dirty="0"/>
              <a:t>, </a:t>
            </a:r>
          </a:p>
          <a:p>
            <a:pPr>
              <a:buClr>
                <a:schemeClr val="tx2"/>
              </a:buClr>
              <a:buFont typeface="Wingdings" panose="05000000000000000000" pitchFamily="2" charset="2"/>
              <a:buChar char="§"/>
            </a:pPr>
            <a:r>
              <a:rPr lang="en-US" sz="2700" dirty="0"/>
              <a:t>The </a:t>
            </a:r>
            <a:r>
              <a:rPr lang="en-US" sz="2700" b="1" dirty="0"/>
              <a:t>State of </a:t>
            </a:r>
            <a:r>
              <a:rPr lang="en-US" sz="2700" b="1" dirty="0">
                <a:solidFill>
                  <a:srgbClr val="FF0000"/>
                </a:solidFill>
              </a:rPr>
              <a:t>Arkansas</a:t>
            </a:r>
            <a:r>
              <a:rPr lang="en-US" sz="2700" b="1" dirty="0"/>
              <a:t>, </a:t>
            </a:r>
          </a:p>
          <a:p>
            <a:pPr>
              <a:buClr>
                <a:schemeClr val="tx2"/>
              </a:buClr>
              <a:buFont typeface="Wingdings" panose="05000000000000000000" pitchFamily="2" charset="2"/>
              <a:buChar char="§"/>
            </a:pPr>
            <a:r>
              <a:rPr lang="en-US" sz="2700" dirty="0"/>
              <a:t>Any </a:t>
            </a:r>
            <a:r>
              <a:rPr lang="en-US" sz="2700" b="1" dirty="0">
                <a:solidFill>
                  <a:srgbClr val="FF0000"/>
                </a:solidFill>
              </a:rPr>
              <a:t>Postsecondary Educational Institution accredited in the State, or Trade School</a:t>
            </a:r>
            <a:r>
              <a:rPr lang="en-US" sz="2700" dirty="0"/>
              <a:t>, or</a:t>
            </a:r>
          </a:p>
          <a:p>
            <a:pPr>
              <a:buClr>
                <a:schemeClr val="tx2"/>
              </a:buClr>
              <a:buFont typeface="Wingdings" panose="05000000000000000000" pitchFamily="2" charset="2"/>
              <a:buChar char="§"/>
            </a:pPr>
            <a:r>
              <a:rPr lang="en-US" sz="2700" dirty="0"/>
              <a:t>The </a:t>
            </a:r>
            <a:r>
              <a:rPr lang="en-US" sz="2700" b="1" dirty="0">
                <a:solidFill>
                  <a:srgbClr val="FF0000"/>
                </a:solidFill>
              </a:rPr>
              <a:t>County Clerk</a:t>
            </a:r>
            <a:endParaRPr lang="en-US" sz="1600" dirty="0"/>
          </a:p>
          <a:p>
            <a:pPr lvl="1">
              <a:buClr>
                <a:schemeClr val="tx2"/>
              </a:buClr>
              <a:buFont typeface="Wingdings" panose="05000000000000000000" pitchFamily="2" charset="2"/>
              <a:buChar char="§"/>
            </a:pPr>
            <a:r>
              <a:rPr lang="en-US" sz="2000" dirty="0"/>
              <a:t>If the Photo ID displays an expiration date, it must either be </a:t>
            </a:r>
            <a:r>
              <a:rPr lang="en-US" sz="2000" b="1" dirty="0"/>
              <a:t>current or not expired more than four years before the date of the election </a:t>
            </a:r>
            <a:r>
              <a:rPr lang="en-US" sz="2000" dirty="0"/>
              <a:t>in which the person seeks to vote</a:t>
            </a:r>
          </a:p>
        </p:txBody>
      </p:sp>
      <p:sp>
        <p:nvSpPr>
          <p:cNvPr id="5" name="Title 1"/>
          <p:cNvSpPr txBox="1">
            <a:spLocks/>
          </p:cNvSpPr>
          <p:nvPr/>
        </p:nvSpPr>
        <p:spPr>
          <a:xfrm>
            <a:off x="647231" y="161318"/>
            <a:ext cx="7773338" cy="82928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cap="none" dirty="0">
                <a:solidFill>
                  <a:srgbClr val="0000CC"/>
                </a:solidFill>
                <a:latin typeface="+mn-lt"/>
              </a:rPr>
              <a:t>Requirements for the Photo ID</a:t>
            </a:r>
          </a:p>
          <a:p>
            <a:pPr algn="ctr"/>
            <a:r>
              <a:rPr lang="en-US" sz="2800" b="1" cap="none" dirty="0">
                <a:solidFill>
                  <a:srgbClr val="0000CC"/>
                </a:solidFill>
                <a:latin typeface="+mn-lt"/>
              </a:rPr>
              <a:t>Step 1</a:t>
            </a:r>
            <a:endParaRPr lang="en-US" sz="2800" b="1" dirty="0">
              <a:latin typeface="+mn-lt"/>
            </a:endParaRPr>
          </a:p>
        </p:txBody>
      </p:sp>
    </p:spTree>
    <p:extLst>
      <p:ext uri="{BB962C8B-B14F-4D97-AF65-F5344CB8AC3E}">
        <p14:creationId xmlns:p14="http://schemas.microsoft.com/office/powerpoint/2010/main" val="638570008"/>
      </p:ext>
    </p:extLst>
  </p:cSld>
  <p:clrMapOvr>
    <a:masterClrMapping/>
  </p:clrMapOvr>
  <p:transition advClick="0" advTm="10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331" y="76200"/>
            <a:ext cx="7773338" cy="735779"/>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cap="none" dirty="0">
                <a:solidFill>
                  <a:srgbClr val="0000CC"/>
                </a:solidFill>
              </a:rPr>
              <a:t>Requirements for the Photo ID</a:t>
            </a:r>
          </a:p>
          <a:p>
            <a:pPr algn="ctr"/>
            <a:r>
              <a:rPr lang="en-US" sz="2800" b="1" dirty="0">
                <a:solidFill>
                  <a:srgbClr val="0000CC"/>
                </a:solidFill>
              </a:rPr>
              <a:t>S</a:t>
            </a:r>
            <a:r>
              <a:rPr lang="en-US" sz="2800" b="1" cap="none" dirty="0">
                <a:solidFill>
                  <a:srgbClr val="0000CC"/>
                </a:solidFill>
              </a:rPr>
              <a:t>tep</a:t>
            </a:r>
            <a:r>
              <a:rPr lang="en-US" sz="2800" b="1" dirty="0">
                <a:solidFill>
                  <a:srgbClr val="0000CC"/>
                </a:solidFill>
              </a:rPr>
              <a:t> 1 (</a:t>
            </a:r>
            <a:r>
              <a:rPr lang="en-US" sz="2800" b="1" cap="none" dirty="0">
                <a:solidFill>
                  <a:srgbClr val="0000CC"/>
                </a:solidFill>
              </a:rPr>
              <a:t>Supplemental</a:t>
            </a:r>
            <a:r>
              <a:rPr lang="en-US" sz="2800" b="1" dirty="0">
                <a:solidFill>
                  <a:srgbClr val="0000CC"/>
                </a:solidFill>
              </a:rPr>
              <a:t>) p.23</a:t>
            </a:r>
            <a:endParaRPr lang="en-US" sz="2800" b="1" dirty="0"/>
          </a:p>
        </p:txBody>
      </p:sp>
      <p:sp>
        <p:nvSpPr>
          <p:cNvPr id="6" name="Rectangle 5"/>
          <p:cNvSpPr/>
          <p:nvPr/>
        </p:nvSpPr>
        <p:spPr>
          <a:xfrm>
            <a:off x="152400" y="914400"/>
            <a:ext cx="8839200" cy="6078587"/>
          </a:xfrm>
          <a:prstGeom prst="rect">
            <a:avLst/>
          </a:prstGeom>
        </p:spPr>
        <p:txBody>
          <a:bodyPr wrap="square">
            <a:spAutoFit/>
          </a:bodyPr>
          <a:lstStyle/>
          <a:p>
            <a:pPr>
              <a:spcBef>
                <a:spcPts val="600"/>
              </a:spcBef>
            </a:pPr>
            <a:r>
              <a:rPr lang="en-US" sz="2500" b="1" dirty="0">
                <a:solidFill>
                  <a:srgbClr val="000000"/>
                </a:solidFill>
              </a:rPr>
              <a:t>Examples of acceptable Voter IDs include </a:t>
            </a:r>
            <a:r>
              <a:rPr lang="en-US" sz="1900" dirty="0">
                <a:solidFill>
                  <a:srgbClr val="000000"/>
                </a:solidFill>
              </a:rPr>
              <a:t>(but are not limited to): </a:t>
            </a:r>
          </a:p>
          <a:p>
            <a:pPr marL="342900" indent="-342900">
              <a:spcBef>
                <a:spcPts val="600"/>
              </a:spcBef>
              <a:buFont typeface="Wingdings" panose="05000000000000000000" pitchFamily="2" charset="2"/>
              <a:buChar char="ü"/>
            </a:pPr>
            <a:r>
              <a:rPr lang="en-US" sz="2300" dirty="0">
                <a:solidFill>
                  <a:srgbClr val="000000"/>
                </a:solidFill>
              </a:rPr>
              <a:t>An Arkansas driver’s license; </a:t>
            </a:r>
          </a:p>
          <a:p>
            <a:pPr marL="342900" indent="-342900">
              <a:buFont typeface="Wingdings" panose="05000000000000000000" pitchFamily="2" charset="2"/>
              <a:buChar char="ü"/>
            </a:pPr>
            <a:r>
              <a:rPr lang="en-US" sz="2300" dirty="0">
                <a:solidFill>
                  <a:srgbClr val="000000"/>
                </a:solidFill>
              </a:rPr>
              <a:t>A concealed carry handgun license; </a:t>
            </a:r>
          </a:p>
          <a:p>
            <a:pPr marL="342900" indent="-342900">
              <a:buFont typeface="Wingdings" panose="05000000000000000000" pitchFamily="2" charset="2"/>
              <a:buChar char="ü"/>
            </a:pPr>
            <a:r>
              <a:rPr lang="en-US" sz="2300" dirty="0">
                <a:solidFill>
                  <a:srgbClr val="000000"/>
                </a:solidFill>
              </a:rPr>
              <a:t>A US passport; </a:t>
            </a:r>
          </a:p>
          <a:p>
            <a:pPr marL="342900" indent="-342900">
              <a:buFont typeface="Wingdings" panose="05000000000000000000" pitchFamily="2" charset="2"/>
              <a:buChar char="ü"/>
            </a:pPr>
            <a:r>
              <a:rPr lang="en-US" sz="2300" dirty="0">
                <a:solidFill>
                  <a:srgbClr val="000000"/>
                </a:solidFill>
              </a:rPr>
              <a:t>An employee badge or ID document issued by the </a:t>
            </a:r>
            <a:r>
              <a:rPr lang="en-US" sz="2300" dirty="0"/>
              <a:t>State</a:t>
            </a:r>
            <a:r>
              <a:rPr lang="en-US" sz="2300" b="1" dirty="0">
                <a:solidFill>
                  <a:srgbClr val="C00000"/>
                </a:solidFill>
              </a:rPr>
              <a:t> </a:t>
            </a:r>
            <a:r>
              <a:rPr lang="en-US" sz="2300" dirty="0">
                <a:solidFill>
                  <a:srgbClr val="000000"/>
                </a:solidFill>
              </a:rPr>
              <a:t>of </a:t>
            </a:r>
            <a:r>
              <a:rPr lang="en-US" sz="2300" b="1" dirty="0">
                <a:solidFill>
                  <a:srgbClr val="C00000"/>
                </a:solidFill>
              </a:rPr>
              <a:t>Arkansas</a:t>
            </a:r>
            <a:r>
              <a:rPr lang="en-US" sz="2300" dirty="0">
                <a:solidFill>
                  <a:srgbClr val="000000"/>
                </a:solidFill>
              </a:rPr>
              <a:t>, the </a:t>
            </a:r>
            <a:r>
              <a:rPr lang="en-US" sz="2300" b="1" dirty="0">
                <a:solidFill>
                  <a:srgbClr val="C00000"/>
                </a:solidFill>
              </a:rPr>
              <a:t>federal government, </a:t>
            </a:r>
            <a:r>
              <a:rPr lang="en-US" sz="2300" dirty="0">
                <a:solidFill>
                  <a:srgbClr val="000000"/>
                </a:solidFill>
              </a:rPr>
              <a:t>or a </a:t>
            </a:r>
            <a:r>
              <a:rPr lang="en-US" sz="2300" b="1" dirty="0">
                <a:solidFill>
                  <a:srgbClr val="C00000"/>
                </a:solidFill>
              </a:rPr>
              <a:t>postsecondary educational institution located in Arkansas</a:t>
            </a:r>
            <a:r>
              <a:rPr lang="en-US" sz="2300" dirty="0">
                <a:solidFill>
                  <a:srgbClr val="000000"/>
                </a:solidFill>
              </a:rPr>
              <a:t>; or </a:t>
            </a:r>
            <a:r>
              <a:rPr lang="en-US" sz="2300" b="1" dirty="0">
                <a:solidFill>
                  <a:srgbClr val="FF0000"/>
                </a:solidFill>
              </a:rPr>
              <a:t>Trade School  </a:t>
            </a:r>
          </a:p>
          <a:p>
            <a:pPr marL="342900" indent="-342900">
              <a:buFont typeface="Wingdings" panose="05000000000000000000" pitchFamily="2" charset="2"/>
              <a:buChar char="ü"/>
            </a:pPr>
            <a:r>
              <a:rPr lang="en-US" sz="2300" dirty="0">
                <a:solidFill>
                  <a:srgbClr val="000000"/>
                </a:solidFill>
              </a:rPr>
              <a:t>A US military ID document; </a:t>
            </a:r>
          </a:p>
          <a:p>
            <a:pPr marL="342900" indent="-342900">
              <a:buFont typeface="Wingdings" panose="05000000000000000000" pitchFamily="2" charset="2"/>
              <a:buChar char="ü"/>
            </a:pPr>
            <a:r>
              <a:rPr lang="en-US" sz="2300" dirty="0">
                <a:solidFill>
                  <a:srgbClr val="000000"/>
                </a:solidFill>
              </a:rPr>
              <a:t>A </a:t>
            </a:r>
            <a:r>
              <a:rPr lang="en-US" sz="2300" b="1" dirty="0">
                <a:solidFill>
                  <a:srgbClr val="C00000"/>
                </a:solidFill>
              </a:rPr>
              <a:t>student </a:t>
            </a:r>
            <a:r>
              <a:rPr lang="en-US" sz="2300" dirty="0">
                <a:solidFill>
                  <a:srgbClr val="000000"/>
                </a:solidFill>
              </a:rPr>
              <a:t>ID card issued by a postsecondary educational institution or trade school; </a:t>
            </a:r>
          </a:p>
          <a:p>
            <a:pPr marL="342900" indent="-342900">
              <a:buFont typeface="Wingdings" panose="05000000000000000000" pitchFamily="2" charset="2"/>
              <a:buChar char="ü"/>
            </a:pPr>
            <a:r>
              <a:rPr lang="en-US" sz="2300" dirty="0">
                <a:solidFill>
                  <a:srgbClr val="000000"/>
                </a:solidFill>
              </a:rPr>
              <a:t>A public assistance ID card; or </a:t>
            </a:r>
          </a:p>
          <a:p>
            <a:pPr marL="342900" indent="-342900">
              <a:buFont typeface="Wingdings" panose="05000000000000000000" pitchFamily="2" charset="2"/>
              <a:buChar char="ü"/>
            </a:pPr>
            <a:r>
              <a:rPr lang="en-US" sz="2300" dirty="0">
                <a:solidFill>
                  <a:srgbClr val="000000"/>
                </a:solidFill>
              </a:rPr>
              <a:t>A voter ID card issued by the county clerk. </a:t>
            </a:r>
          </a:p>
          <a:p>
            <a:pPr>
              <a:spcBef>
                <a:spcPts val="600"/>
              </a:spcBef>
            </a:pPr>
            <a:endParaRPr lang="en-US" sz="400" dirty="0">
              <a:solidFill>
                <a:srgbClr val="000000"/>
              </a:solidFill>
            </a:endParaRPr>
          </a:p>
          <a:p>
            <a:pPr marL="514350" lvl="1" indent="-228600">
              <a:buFont typeface="Wingdings" panose="05000000000000000000" pitchFamily="2" charset="2"/>
              <a:buChar char="§"/>
            </a:pPr>
            <a:r>
              <a:rPr lang="en-US" sz="2200" b="1" dirty="0">
                <a:solidFill>
                  <a:srgbClr val="FF0000"/>
                </a:solidFill>
              </a:rPr>
              <a:t>EXCEPTION</a:t>
            </a:r>
            <a:r>
              <a:rPr lang="en-US" sz="2200" b="1" dirty="0"/>
              <a:t>: </a:t>
            </a:r>
            <a:r>
              <a:rPr lang="en-US" sz="2200" dirty="0"/>
              <a:t>Voters who live in a long-term or residential care facility licensed by the state may show </a:t>
            </a:r>
            <a:r>
              <a:rPr lang="en-US" sz="2200" b="1" dirty="0"/>
              <a:t>documentation from the administrator (Documentation of Residency) </a:t>
            </a:r>
            <a:r>
              <a:rPr lang="en-US" sz="2200" dirty="0"/>
              <a:t>attesting that the voter is a resident of the facility</a:t>
            </a:r>
          </a:p>
        </p:txBody>
      </p:sp>
    </p:spTree>
    <p:extLst>
      <p:ext uri="{BB962C8B-B14F-4D97-AF65-F5344CB8AC3E}">
        <p14:creationId xmlns:p14="http://schemas.microsoft.com/office/powerpoint/2010/main" val="1644658472"/>
      </p:ext>
    </p:extLst>
  </p:cSld>
  <p:clrMapOvr>
    <a:masterClrMapping/>
  </p:clrMapOvr>
  <p:transition advClick="0" advTm="10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CUMENTATION OF RESIDENCY.PDF - Adobe Acrobat Pro DC">
            <a:extLst>
              <a:ext uri="{FF2B5EF4-FFF2-40B4-BE49-F238E27FC236}">
                <a16:creationId xmlns:a16="http://schemas.microsoft.com/office/drawing/2014/main" id="{8D93BE97-6BC8-4164-AD31-4964B7513FA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213" t="10304" r="25001"/>
          <a:stretch/>
        </p:blipFill>
        <p:spPr>
          <a:xfrm>
            <a:off x="533400" y="76200"/>
            <a:ext cx="7924799" cy="6680408"/>
          </a:xfrm>
        </p:spPr>
      </p:pic>
    </p:spTree>
    <p:extLst>
      <p:ext uri="{BB962C8B-B14F-4D97-AF65-F5344CB8AC3E}">
        <p14:creationId xmlns:p14="http://schemas.microsoft.com/office/powerpoint/2010/main" val="1169551262"/>
      </p:ext>
    </p:extLst>
  </p:cSld>
  <p:clrMapOvr>
    <a:masterClrMapping/>
  </p:clrMapOvr>
  <p:transition advClick="0" advTm="1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772D-3755-4E1A-8C37-75F67FA1B986}"/>
              </a:ext>
            </a:extLst>
          </p:cNvPr>
          <p:cNvSpPr>
            <a:spLocks noGrp="1"/>
          </p:cNvSpPr>
          <p:nvPr>
            <p:ph type="title"/>
          </p:nvPr>
        </p:nvSpPr>
        <p:spPr/>
        <p:txBody>
          <a:bodyPr/>
          <a:lstStyle/>
          <a:p>
            <a:r>
              <a:rPr lang="en-US" dirty="0">
                <a:solidFill>
                  <a:srgbClr val="0000CC"/>
                </a:solidFill>
              </a:rPr>
              <a:t>You’re the Teacher!</a:t>
            </a:r>
          </a:p>
        </p:txBody>
      </p:sp>
      <p:sp>
        <p:nvSpPr>
          <p:cNvPr id="3" name="Content Placeholder 2">
            <a:extLst>
              <a:ext uri="{FF2B5EF4-FFF2-40B4-BE49-F238E27FC236}">
                <a16:creationId xmlns:a16="http://schemas.microsoft.com/office/drawing/2014/main" id="{B0CF5F4A-9B23-4036-B273-FD3B75578880}"/>
              </a:ext>
            </a:extLst>
          </p:cNvPr>
          <p:cNvSpPr>
            <a:spLocks noGrp="1"/>
          </p:cNvSpPr>
          <p:nvPr>
            <p:ph idx="1"/>
          </p:nvPr>
        </p:nvSpPr>
        <p:spPr/>
        <p:txBody>
          <a:bodyPr>
            <a:normAutofit/>
          </a:bodyPr>
          <a:lstStyle/>
          <a:p>
            <a:r>
              <a:rPr lang="en-US" dirty="0"/>
              <a:t>Think about how you will present this material to your county’s poll workers</a:t>
            </a:r>
          </a:p>
          <a:p>
            <a:r>
              <a:rPr lang="en-US" dirty="0"/>
              <a:t>Use the Training Guide:</a:t>
            </a:r>
          </a:p>
          <a:p>
            <a:pPr lvl="1"/>
            <a:r>
              <a:rPr lang="en-US" dirty="0"/>
              <a:t>Have the poll workers follow along in guide</a:t>
            </a:r>
            <a:endParaRPr lang="en-US" dirty="0">
              <a:highlight>
                <a:srgbClr val="808000"/>
              </a:highlight>
            </a:endParaRPr>
          </a:p>
          <a:p>
            <a:r>
              <a:rPr lang="en-US" dirty="0"/>
              <a:t>Any changes to this presentation need to be approved by the SBEC </a:t>
            </a:r>
          </a:p>
          <a:p>
            <a:pPr lvl="1"/>
            <a:r>
              <a:rPr lang="en-US" dirty="0"/>
              <a:t>Other than the inclusion of local procedures</a:t>
            </a:r>
          </a:p>
          <a:p>
            <a:pPr marL="457200" lvl="1" indent="0">
              <a:buNone/>
            </a:pPr>
            <a:endParaRPr lang="en-US" dirty="0"/>
          </a:p>
          <a:p>
            <a:endParaRPr lang="en-US" dirty="0"/>
          </a:p>
        </p:txBody>
      </p:sp>
    </p:spTree>
    <p:extLst>
      <p:ext uri="{BB962C8B-B14F-4D97-AF65-F5344CB8AC3E}">
        <p14:creationId xmlns:p14="http://schemas.microsoft.com/office/powerpoint/2010/main" val="197390155"/>
      </p:ext>
    </p:extLst>
  </p:cSld>
  <p:clrMapOvr>
    <a:masterClrMapping/>
  </p:clrMapOvr>
  <p:transition advClick="0" advTm="10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6368" y="762000"/>
            <a:ext cx="8991600" cy="5486400"/>
          </a:xfrm>
        </p:spPr>
        <p:txBody>
          <a:bodyPr>
            <a:normAutofit/>
          </a:bodyPr>
          <a:lstStyle/>
          <a:p>
            <a:pPr marL="0" lvl="0" indent="0">
              <a:buNone/>
            </a:pPr>
            <a:endParaRPr lang="en-US" sz="600" dirty="0"/>
          </a:p>
          <a:p>
            <a:pPr>
              <a:buClr>
                <a:srgbClr val="0000CC"/>
              </a:buClr>
              <a:buFont typeface="Wingdings" panose="05000000000000000000" pitchFamily="2" charset="2"/>
              <a:buChar char="§"/>
            </a:pPr>
            <a:r>
              <a:rPr lang="en-US" sz="2600" b="1" u="sng" dirty="0">
                <a:solidFill>
                  <a:srgbClr val="0000CC"/>
                </a:solidFill>
              </a:rPr>
              <a:t>Step 2:</a:t>
            </a:r>
            <a:r>
              <a:rPr lang="en-US" sz="2600" b="1" u="sng" dirty="0"/>
              <a:t> Ask the voter to state his or her name aloud</a:t>
            </a:r>
            <a:endParaRPr lang="en-US" sz="2600" b="1" u="sng" dirty="0">
              <a:solidFill>
                <a:srgbClr val="0000CC"/>
              </a:solidFill>
            </a:endParaRPr>
          </a:p>
          <a:p>
            <a:pPr lvl="1">
              <a:buClr>
                <a:srgbClr val="0000CC"/>
              </a:buClr>
              <a:buFont typeface="Wingdings" panose="05000000000000000000" pitchFamily="2" charset="2"/>
              <a:buChar char="§"/>
            </a:pPr>
            <a:r>
              <a:rPr lang="en-US" sz="2400" b="1" dirty="0"/>
              <a:t>If multiple voters have the same name, it may be necessary to enter their date of birth also</a:t>
            </a:r>
            <a:endParaRPr lang="en-US" sz="2400" dirty="0"/>
          </a:p>
          <a:p>
            <a:pPr>
              <a:buClr>
                <a:srgbClr val="0000CC"/>
              </a:buClr>
              <a:buFont typeface="Wingdings" panose="05000000000000000000" pitchFamily="2" charset="2"/>
              <a:buChar char="§"/>
            </a:pPr>
            <a:r>
              <a:rPr lang="en-US" sz="2800" b="1" u="sng" dirty="0">
                <a:solidFill>
                  <a:srgbClr val="0000CC"/>
                </a:solidFill>
              </a:rPr>
              <a:t>Step 3: </a:t>
            </a:r>
            <a:r>
              <a:rPr lang="en-US" sz="2700" b="1" u="sng" dirty="0"/>
              <a:t>Ask the voter to state his or her address and date of birth aloud</a:t>
            </a:r>
          </a:p>
          <a:p>
            <a:pPr lvl="1">
              <a:buClr>
                <a:srgbClr val="0000CC"/>
              </a:buClr>
              <a:buFont typeface="Wingdings" panose="05000000000000000000" pitchFamily="2" charset="2"/>
              <a:buChar char="§"/>
            </a:pPr>
            <a:r>
              <a:rPr lang="en-US" sz="2400" b="1" dirty="0"/>
              <a:t>Poll Watchers must be able to hear the information and have the opportunity to object</a:t>
            </a:r>
          </a:p>
          <a:p>
            <a:pPr lvl="1">
              <a:buClr>
                <a:srgbClr val="0000CC"/>
              </a:buClr>
              <a:buFont typeface="Wingdings" panose="05000000000000000000" pitchFamily="2" charset="2"/>
              <a:buChar char="§"/>
            </a:pPr>
            <a:r>
              <a:rPr lang="en-US" sz="2400" b="1" u="sng" dirty="0">
                <a:solidFill>
                  <a:srgbClr val="C00000"/>
                </a:solidFill>
              </a:rPr>
              <a:t>DO NOT </a:t>
            </a:r>
            <a:r>
              <a:rPr lang="en-US" sz="2400" b="1" dirty="0">
                <a:solidFill>
                  <a:srgbClr val="C00000"/>
                </a:solidFill>
              </a:rPr>
              <a:t>use a Photo ID to </a:t>
            </a:r>
          </a:p>
          <a:p>
            <a:pPr marL="457200" lvl="1" indent="0">
              <a:buClr>
                <a:srgbClr val="0000CC"/>
              </a:buClr>
              <a:buNone/>
            </a:pPr>
            <a:r>
              <a:rPr lang="en-US" sz="2400" b="1" dirty="0">
                <a:solidFill>
                  <a:srgbClr val="C00000"/>
                </a:solidFill>
              </a:rPr>
              <a:t>    obtain this information </a:t>
            </a:r>
          </a:p>
          <a:p>
            <a:pPr lvl="1">
              <a:buClr>
                <a:srgbClr val="0000CC"/>
              </a:buClr>
              <a:buFont typeface="Wingdings" panose="05000000000000000000" pitchFamily="2" charset="2"/>
              <a:buChar char="§"/>
            </a:pPr>
            <a:endParaRPr lang="en-US" sz="2800" b="1" dirty="0">
              <a:solidFill>
                <a:schemeClr val="accent2"/>
              </a:solidFill>
            </a:endParaRPr>
          </a:p>
          <a:p>
            <a:pPr lvl="1">
              <a:buClr>
                <a:srgbClr val="0000CC"/>
              </a:buClr>
              <a:buFont typeface="Wingdings" panose="05000000000000000000" pitchFamily="2" charset="2"/>
              <a:buChar char="§"/>
            </a:pPr>
            <a:endParaRPr lang="en-US" sz="2300" dirty="0"/>
          </a:p>
          <a:p>
            <a:pPr>
              <a:buClr>
                <a:schemeClr val="tx2"/>
              </a:buClr>
              <a:buFont typeface="Wingdings" panose="05000000000000000000" pitchFamily="2" charset="2"/>
              <a:buChar char="§"/>
            </a:pPr>
            <a:endParaRPr lang="en-US" sz="2700" dirty="0"/>
          </a:p>
        </p:txBody>
      </p:sp>
      <p:sp>
        <p:nvSpPr>
          <p:cNvPr id="5" name="Title 1"/>
          <p:cNvSpPr txBox="1">
            <a:spLocks/>
          </p:cNvSpPr>
          <p:nvPr/>
        </p:nvSpPr>
        <p:spPr>
          <a:xfrm>
            <a:off x="647231" y="76200"/>
            <a:ext cx="7773338" cy="82928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cap="none" dirty="0">
                <a:solidFill>
                  <a:srgbClr val="0000CC"/>
                </a:solidFill>
                <a:latin typeface="+mn-lt"/>
              </a:rPr>
              <a:t>How to Process Voters into the Poll</a:t>
            </a:r>
          </a:p>
          <a:p>
            <a:pPr algn="ctr"/>
            <a:r>
              <a:rPr lang="en-US" sz="2800" b="1" dirty="0">
                <a:solidFill>
                  <a:srgbClr val="0000CC"/>
                </a:solidFill>
                <a:latin typeface="+mn-lt"/>
              </a:rPr>
              <a:t>Step 2-3 p.23</a:t>
            </a:r>
            <a:endParaRPr lang="en-US" sz="2800" b="1" dirty="0">
              <a:latin typeface="+mn-lt"/>
            </a:endParaRPr>
          </a:p>
        </p:txBody>
      </p:sp>
      <p:pic>
        <p:nvPicPr>
          <p:cNvPr id="2" name="Picture 1">
            <a:extLst>
              <a:ext uri="{FF2B5EF4-FFF2-40B4-BE49-F238E27FC236}">
                <a16:creationId xmlns:a16="http://schemas.microsoft.com/office/drawing/2014/main" id="{F48DB815-03E3-B972-13AC-85C52A2A2F8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6000"/>
                    </a14:imgEffect>
                    <a14:imgEffect>
                      <a14:brightnessContrast bright="-4000" contrast="16000"/>
                    </a14:imgEffect>
                  </a14:imgLayer>
                </a14:imgProps>
              </a:ext>
            </a:extLst>
          </a:blip>
          <a:srcRect l="5244" t="5432" r="2106"/>
          <a:stretch/>
        </p:blipFill>
        <p:spPr>
          <a:xfrm>
            <a:off x="4533900" y="3733800"/>
            <a:ext cx="4495800" cy="2686664"/>
          </a:xfrm>
          <a:prstGeom prst="rect">
            <a:avLst/>
          </a:prstGeom>
          <a:ln w="19050">
            <a:solidFill>
              <a:sysClr val="windowText" lastClr="000000"/>
            </a:solidFill>
          </a:ln>
        </p:spPr>
      </p:pic>
    </p:spTree>
    <p:extLst>
      <p:ext uri="{BB962C8B-B14F-4D97-AF65-F5344CB8AC3E}">
        <p14:creationId xmlns:p14="http://schemas.microsoft.com/office/powerpoint/2010/main" val="2955641822"/>
      </p:ext>
    </p:extLst>
  </p:cSld>
  <p:clrMapOvr>
    <a:masterClrMapping/>
  </p:clrMapOvr>
  <p:transition advClick="0" advTm="10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CB51-9B1A-4CFA-B5BE-FAAC5B75C843}"/>
              </a:ext>
            </a:extLst>
          </p:cNvPr>
          <p:cNvSpPr>
            <a:spLocks noGrp="1"/>
          </p:cNvSpPr>
          <p:nvPr>
            <p:ph type="title"/>
          </p:nvPr>
        </p:nvSpPr>
        <p:spPr>
          <a:xfrm>
            <a:off x="457200" y="274639"/>
            <a:ext cx="8229600" cy="944562"/>
          </a:xfrm>
        </p:spPr>
        <p:txBody>
          <a:bodyPr>
            <a:noAutofit/>
          </a:bodyPr>
          <a:lstStyle/>
          <a:p>
            <a:pPr lvl="0">
              <a:spcBef>
                <a:spcPts val="0"/>
              </a:spcBef>
            </a:pPr>
            <a:r>
              <a:rPr lang="en-US" sz="3000" b="1" dirty="0">
                <a:solidFill>
                  <a:srgbClr val="0000CC"/>
                </a:solidFill>
                <a:ea typeface="+mn-ea"/>
                <a:cs typeface="+mn-cs"/>
              </a:rPr>
              <a:t>How to Verify the Name</a:t>
            </a:r>
            <a:br>
              <a:rPr lang="en-US" sz="2800" b="1" dirty="0">
                <a:solidFill>
                  <a:srgbClr val="0000CC"/>
                </a:solidFill>
                <a:ea typeface="+mn-ea"/>
                <a:cs typeface="+mn-cs"/>
              </a:rPr>
            </a:br>
            <a:r>
              <a:rPr lang="en-US" sz="2800" b="1" dirty="0">
                <a:solidFill>
                  <a:srgbClr val="0000CC"/>
                </a:solidFill>
                <a:ea typeface="+mn-ea"/>
                <a:cs typeface="+mn-cs"/>
              </a:rPr>
              <a:t>Step 4 P.23</a:t>
            </a:r>
            <a:endParaRPr lang="en-US" sz="2800" dirty="0"/>
          </a:p>
        </p:txBody>
      </p:sp>
      <p:sp>
        <p:nvSpPr>
          <p:cNvPr id="3" name="Content Placeholder 2">
            <a:extLst>
              <a:ext uri="{FF2B5EF4-FFF2-40B4-BE49-F238E27FC236}">
                <a16:creationId xmlns:a16="http://schemas.microsoft.com/office/drawing/2014/main" id="{4832F3C2-6BB8-49F7-9B60-BBA7381A01CC}"/>
              </a:ext>
            </a:extLst>
          </p:cNvPr>
          <p:cNvSpPr>
            <a:spLocks noGrp="1"/>
          </p:cNvSpPr>
          <p:nvPr>
            <p:ph idx="1"/>
          </p:nvPr>
        </p:nvSpPr>
        <p:spPr>
          <a:xfrm>
            <a:off x="457200" y="1447800"/>
            <a:ext cx="8229600" cy="4678363"/>
          </a:xfrm>
        </p:spPr>
        <p:txBody>
          <a:bodyPr>
            <a:normAutofit fontScale="92500" lnSpcReduction="20000"/>
          </a:bodyPr>
          <a:lstStyle/>
          <a:p>
            <a:r>
              <a:rPr lang="en-US" sz="3200" b="1" u="sng" dirty="0">
                <a:solidFill>
                  <a:srgbClr val="0000CC"/>
                </a:solidFill>
              </a:rPr>
              <a:t>Step 4: </a:t>
            </a:r>
            <a:r>
              <a:rPr lang="en-US" sz="3200" b="1" u="sng" dirty="0"/>
              <a:t>Verify that the information given by the voter is the same as the information in the PVR List (tablet)</a:t>
            </a:r>
            <a:endParaRPr lang="en-US" b="1" dirty="0"/>
          </a:p>
          <a:p>
            <a:r>
              <a:rPr lang="en-US" b="1" dirty="0"/>
              <a:t>If the voter’s name varies slightly, but the name is comparable, then move forward</a:t>
            </a:r>
          </a:p>
          <a:p>
            <a:pPr lvl="1"/>
            <a:r>
              <a:rPr lang="en-US" b="1" dirty="0"/>
              <a:t>Abby vs. Abbigail</a:t>
            </a:r>
          </a:p>
          <a:p>
            <a:pPr lvl="1"/>
            <a:r>
              <a:rPr lang="en-US" b="1" dirty="0"/>
              <a:t>Bill vs. William </a:t>
            </a:r>
          </a:p>
          <a:p>
            <a:r>
              <a:rPr lang="en-US" b="1" dirty="0"/>
              <a:t>If the voter’s name has changed due to marriage, divorce, adoption, etc., then the voter must complete a Voter Registration Application (</a:t>
            </a:r>
            <a:r>
              <a:rPr lang="en-US" b="1" dirty="0">
                <a:solidFill>
                  <a:srgbClr val="0000CC"/>
                </a:solidFill>
              </a:rPr>
              <a:t>Votes a Regular Ballot</a:t>
            </a:r>
            <a:r>
              <a:rPr lang="en-US" b="1" dirty="0"/>
              <a:t>)  </a:t>
            </a:r>
          </a:p>
          <a:p>
            <a:pPr lvl="1"/>
            <a:endParaRPr lang="en-US" dirty="0"/>
          </a:p>
        </p:txBody>
      </p:sp>
    </p:spTree>
    <p:extLst>
      <p:ext uri="{BB962C8B-B14F-4D97-AF65-F5344CB8AC3E}">
        <p14:creationId xmlns:p14="http://schemas.microsoft.com/office/powerpoint/2010/main" val="94849182"/>
      </p:ext>
    </p:extLst>
  </p:cSld>
  <p:clrMapOvr>
    <a:masterClrMapping/>
  </p:clrMapOvr>
  <p:transition advClick="0" advTm="10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CB51-9B1A-4CFA-B5BE-FAAC5B75C843}"/>
              </a:ext>
            </a:extLst>
          </p:cNvPr>
          <p:cNvSpPr>
            <a:spLocks noGrp="1"/>
          </p:cNvSpPr>
          <p:nvPr>
            <p:ph type="title"/>
          </p:nvPr>
        </p:nvSpPr>
        <p:spPr>
          <a:xfrm>
            <a:off x="457200" y="76200"/>
            <a:ext cx="8229600" cy="944562"/>
          </a:xfrm>
        </p:spPr>
        <p:txBody>
          <a:bodyPr>
            <a:noAutofit/>
          </a:bodyPr>
          <a:lstStyle/>
          <a:p>
            <a:pPr lvl="0">
              <a:spcBef>
                <a:spcPts val="0"/>
              </a:spcBef>
            </a:pPr>
            <a:r>
              <a:rPr lang="en-US" sz="3000" b="1" dirty="0">
                <a:solidFill>
                  <a:srgbClr val="0000CC"/>
                </a:solidFill>
                <a:ea typeface="+mn-ea"/>
                <a:cs typeface="+mn-cs"/>
              </a:rPr>
              <a:t>How to Verify the DOB</a:t>
            </a:r>
            <a:br>
              <a:rPr lang="en-US" sz="2800" b="1" dirty="0">
                <a:solidFill>
                  <a:srgbClr val="0000CC"/>
                </a:solidFill>
                <a:ea typeface="+mn-ea"/>
                <a:cs typeface="+mn-cs"/>
              </a:rPr>
            </a:br>
            <a:r>
              <a:rPr lang="en-US" sz="2800" b="1" dirty="0">
                <a:solidFill>
                  <a:srgbClr val="0000CC"/>
                </a:solidFill>
                <a:ea typeface="+mn-ea"/>
                <a:cs typeface="+mn-cs"/>
              </a:rPr>
              <a:t>Step 4 </a:t>
            </a:r>
            <a:r>
              <a:rPr lang="en-US" sz="2800" b="1" dirty="0">
                <a:solidFill>
                  <a:srgbClr val="0000CC"/>
                </a:solidFill>
              </a:rPr>
              <a:t>(Supplemental)</a:t>
            </a:r>
            <a:r>
              <a:rPr lang="en-US" sz="2800" b="1" dirty="0">
                <a:solidFill>
                  <a:srgbClr val="0000CC"/>
                </a:solidFill>
                <a:ea typeface="+mn-ea"/>
                <a:cs typeface="+mn-cs"/>
              </a:rPr>
              <a:t> P.23</a:t>
            </a:r>
            <a:endParaRPr lang="en-US" sz="2800" dirty="0"/>
          </a:p>
        </p:txBody>
      </p:sp>
      <p:sp>
        <p:nvSpPr>
          <p:cNvPr id="3" name="Content Placeholder 2">
            <a:extLst>
              <a:ext uri="{FF2B5EF4-FFF2-40B4-BE49-F238E27FC236}">
                <a16:creationId xmlns:a16="http://schemas.microsoft.com/office/drawing/2014/main" id="{4832F3C2-6BB8-49F7-9B60-BBA7381A01CC}"/>
              </a:ext>
            </a:extLst>
          </p:cNvPr>
          <p:cNvSpPr>
            <a:spLocks noGrp="1"/>
          </p:cNvSpPr>
          <p:nvPr>
            <p:ph idx="1"/>
          </p:nvPr>
        </p:nvSpPr>
        <p:spPr>
          <a:xfrm>
            <a:off x="457200" y="1143000"/>
            <a:ext cx="8229600" cy="5334000"/>
          </a:xfrm>
        </p:spPr>
        <p:txBody>
          <a:bodyPr>
            <a:normAutofit lnSpcReduction="10000"/>
          </a:bodyPr>
          <a:lstStyle/>
          <a:p>
            <a:r>
              <a:rPr lang="en-US" b="1" dirty="0"/>
              <a:t>If the date of birth is incorrect in the Poll Book, but the voter asserts this is a clerical error, then continue with the Photo ID process</a:t>
            </a:r>
          </a:p>
          <a:p>
            <a:r>
              <a:rPr lang="en-US" b="1" dirty="0"/>
              <a:t>Refer to Poll Judge </a:t>
            </a:r>
            <a:r>
              <a:rPr lang="en-US" sz="2800" b="1" dirty="0">
                <a:solidFill>
                  <a:srgbClr val="FF0000"/>
                </a:solidFill>
              </a:rPr>
              <a:t>(p. 25)</a:t>
            </a:r>
          </a:p>
          <a:p>
            <a:pPr lvl="1"/>
            <a:r>
              <a:rPr lang="en-US" b="1" dirty="0"/>
              <a:t>Provides Photo ID </a:t>
            </a:r>
            <a:r>
              <a:rPr lang="en-US" b="1" dirty="0">
                <a:solidFill>
                  <a:srgbClr val="FF0000"/>
                </a:solidFill>
              </a:rPr>
              <a:t>(Showing the DOB stated by the voter)</a:t>
            </a:r>
            <a:r>
              <a:rPr lang="en-US" b="1" dirty="0"/>
              <a:t> – Have voter complete a Voter Registration Application and issue a </a:t>
            </a:r>
            <a:r>
              <a:rPr lang="en-US" b="1" dirty="0">
                <a:solidFill>
                  <a:srgbClr val="0000CC"/>
                </a:solidFill>
              </a:rPr>
              <a:t>Regular Ballot</a:t>
            </a:r>
          </a:p>
          <a:p>
            <a:pPr lvl="1"/>
            <a:r>
              <a:rPr lang="en-US" b="1" u="sng" dirty="0"/>
              <a:t>Does NOT </a:t>
            </a:r>
            <a:r>
              <a:rPr lang="en-US" b="1" dirty="0"/>
              <a:t>Provide Photo ID – Have the voter vote a </a:t>
            </a:r>
            <a:r>
              <a:rPr lang="en-US" b="1" dirty="0">
                <a:solidFill>
                  <a:srgbClr val="0000CC"/>
                </a:solidFill>
              </a:rPr>
              <a:t>Provisional Ballot</a:t>
            </a:r>
          </a:p>
          <a:p>
            <a:endParaRPr lang="en-US" dirty="0"/>
          </a:p>
          <a:p>
            <a:pPr lvl="1"/>
            <a:endParaRPr lang="en-US" dirty="0"/>
          </a:p>
        </p:txBody>
      </p:sp>
    </p:spTree>
    <p:extLst>
      <p:ext uri="{BB962C8B-B14F-4D97-AF65-F5344CB8AC3E}">
        <p14:creationId xmlns:p14="http://schemas.microsoft.com/office/powerpoint/2010/main" val="4114172147"/>
      </p:ext>
    </p:extLst>
  </p:cSld>
  <p:clrMapOvr>
    <a:masterClrMapping/>
  </p:clrMapOvr>
  <p:transition advClick="0" advTm="10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CB51-9B1A-4CFA-B5BE-FAAC5B75C843}"/>
              </a:ext>
            </a:extLst>
          </p:cNvPr>
          <p:cNvSpPr>
            <a:spLocks noGrp="1"/>
          </p:cNvSpPr>
          <p:nvPr>
            <p:ph type="title"/>
          </p:nvPr>
        </p:nvSpPr>
        <p:spPr>
          <a:xfrm>
            <a:off x="457200" y="274639"/>
            <a:ext cx="8229600" cy="944562"/>
          </a:xfrm>
        </p:spPr>
        <p:txBody>
          <a:bodyPr>
            <a:noAutofit/>
          </a:bodyPr>
          <a:lstStyle/>
          <a:p>
            <a:pPr lvl="0">
              <a:spcBef>
                <a:spcPts val="0"/>
              </a:spcBef>
            </a:pPr>
            <a:r>
              <a:rPr lang="en-US" sz="3000" b="1" dirty="0">
                <a:solidFill>
                  <a:srgbClr val="0000CC"/>
                </a:solidFill>
                <a:ea typeface="+mn-ea"/>
                <a:cs typeface="+mn-cs"/>
              </a:rPr>
              <a:t>How to Verify the Address</a:t>
            </a:r>
            <a:br>
              <a:rPr lang="en-US" sz="2800" b="1" dirty="0">
                <a:solidFill>
                  <a:srgbClr val="0000CC"/>
                </a:solidFill>
                <a:ea typeface="+mn-ea"/>
                <a:cs typeface="+mn-cs"/>
              </a:rPr>
            </a:br>
            <a:r>
              <a:rPr lang="en-US" sz="2800" b="1" dirty="0">
                <a:solidFill>
                  <a:srgbClr val="0000CC"/>
                </a:solidFill>
                <a:ea typeface="+mn-ea"/>
                <a:cs typeface="+mn-cs"/>
              </a:rPr>
              <a:t>Step 4 </a:t>
            </a:r>
            <a:r>
              <a:rPr lang="en-US" sz="2800" b="1" dirty="0">
                <a:solidFill>
                  <a:srgbClr val="0000CC"/>
                </a:solidFill>
              </a:rPr>
              <a:t>(Supplemental)</a:t>
            </a:r>
            <a:r>
              <a:rPr lang="en-US" sz="2800" b="1" dirty="0">
                <a:solidFill>
                  <a:srgbClr val="0000CC"/>
                </a:solidFill>
                <a:ea typeface="+mn-ea"/>
                <a:cs typeface="+mn-cs"/>
              </a:rPr>
              <a:t> P.23</a:t>
            </a:r>
            <a:endParaRPr lang="en-US" sz="2800" dirty="0"/>
          </a:p>
        </p:txBody>
      </p:sp>
      <p:sp>
        <p:nvSpPr>
          <p:cNvPr id="3" name="Content Placeholder 2">
            <a:extLst>
              <a:ext uri="{FF2B5EF4-FFF2-40B4-BE49-F238E27FC236}">
                <a16:creationId xmlns:a16="http://schemas.microsoft.com/office/drawing/2014/main" id="{4832F3C2-6BB8-49F7-9B60-BBA7381A01CC}"/>
              </a:ext>
            </a:extLst>
          </p:cNvPr>
          <p:cNvSpPr>
            <a:spLocks noGrp="1"/>
          </p:cNvSpPr>
          <p:nvPr>
            <p:ph idx="1"/>
          </p:nvPr>
        </p:nvSpPr>
        <p:spPr>
          <a:xfrm>
            <a:off x="457200" y="1447800"/>
            <a:ext cx="8229600" cy="4678363"/>
          </a:xfrm>
        </p:spPr>
        <p:txBody>
          <a:bodyPr/>
          <a:lstStyle/>
          <a:p>
            <a:r>
              <a:rPr lang="en-US" b="1" dirty="0"/>
              <a:t>If the address stated by the voter differs from the address in the PVR List (tablet), </a:t>
            </a:r>
            <a:r>
              <a:rPr lang="en-US" b="1" dirty="0">
                <a:solidFill>
                  <a:srgbClr val="0000CC"/>
                </a:solidFill>
              </a:rPr>
              <a:t>the matter should be referred to the </a:t>
            </a:r>
            <a:r>
              <a:rPr lang="en-US" b="1" u="sng" dirty="0">
                <a:solidFill>
                  <a:srgbClr val="0000CC"/>
                </a:solidFill>
              </a:rPr>
              <a:t>Poll Judge</a:t>
            </a:r>
            <a:r>
              <a:rPr lang="en-US" b="1" dirty="0"/>
              <a:t>.</a:t>
            </a:r>
          </a:p>
          <a:p>
            <a:pPr marL="0" indent="0">
              <a:buNone/>
            </a:pPr>
            <a:r>
              <a:rPr lang="en-US" b="1" dirty="0"/>
              <a:t> </a:t>
            </a:r>
          </a:p>
          <a:p>
            <a:r>
              <a:rPr lang="en-US" b="1" dirty="0"/>
              <a:t>This process will be addressed in more detail in the afternoon session. </a:t>
            </a:r>
          </a:p>
          <a:p>
            <a:endParaRPr lang="en-US" dirty="0"/>
          </a:p>
          <a:p>
            <a:pPr lvl="1"/>
            <a:endParaRPr lang="en-US" dirty="0"/>
          </a:p>
        </p:txBody>
      </p:sp>
    </p:spTree>
    <p:extLst>
      <p:ext uri="{BB962C8B-B14F-4D97-AF65-F5344CB8AC3E}">
        <p14:creationId xmlns:p14="http://schemas.microsoft.com/office/powerpoint/2010/main" val="520181381"/>
      </p:ext>
    </p:extLst>
  </p:cSld>
  <p:clrMapOvr>
    <a:masterClrMapping/>
  </p:clrMapOvr>
  <p:transition advClick="0" advTm="10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88D3-045D-432D-A7E1-2AC4D02951BA}"/>
              </a:ext>
            </a:extLst>
          </p:cNvPr>
          <p:cNvSpPr>
            <a:spLocks noGrp="1"/>
          </p:cNvSpPr>
          <p:nvPr>
            <p:ph type="title"/>
          </p:nvPr>
        </p:nvSpPr>
        <p:spPr>
          <a:xfrm>
            <a:off x="457200" y="256958"/>
            <a:ext cx="8229600" cy="847546"/>
          </a:xfrm>
        </p:spPr>
        <p:txBody>
          <a:bodyPr>
            <a:noAutofit/>
          </a:bodyPr>
          <a:lstStyle/>
          <a:p>
            <a:r>
              <a:rPr lang="en-US" sz="3000" b="1" dirty="0">
                <a:solidFill>
                  <a:srgbClr val="0000CC"/>
                </a:solidFill>
              </a:rPr>
              <a:t>How to Process Voters into the Poll</a:t>
            </a:r>
            <a:br>
              <a:rPr lang="en-US" sz="2800" b="1" dirty="0">
                <a:solidFill>
                  <a:srgbClr val="0000CC"/>
                </a:solidFill>
              </a:rPr>
            </a:br>
            <a:r>
              <a:rPr lang="en-US" sz="2800" b="1" dirty="0">
                <a:solidFill>
                  <a:srgbClr val="0000CC"/>
                </a:solidFill>
              </a:rPr>
              <a:t>Step 5 - P.23</a:t>
            </a:r>
            <a:br>
              <a:rPr lang="en-US" sz="2800" b="1" dirty="0"/>
            </a:br>
            <a:endParaRPr lang="en-US" sz="2800" dirty="0"/>
          </a:p>
        </p:txBody>
      </p:sp>
      <p:sp>
        <p:nvSpPr>
          <p:cNvPr id="3" name="Content Placeholder 2">
            <a:extLst>
              <a:ext uri="{FF2B5EF4-FFF2-40B4-BE49-F238E27FC236}">
                <a16:creationId xmlns:a16="http://schemas.microsoft.com/office/drawing/2014/main" id="{FB291181-5330-48BF-AD97-4873F29607DD}"/>
              </a:ext>
            </a:extLst>
          </p:cNvPr>
          <p:cNvSpPr>
            <a:spLocks noGrp="1"/>
          </p:cNvSpPr>
          <p:nvPr>
            <p:ph idx="1"/>
          </p:nvPr>
        </p:nvSpPr>
        <p:spPr>
          <a:xfrm>
            <a:off x="76200" y="914400"/>
            <a:ext cx="9067800" cy="3581400"/>
          </a:xfrm>
        </p:spPr>
        <p:txBody>
          <a:bodyPr>
            <a:normAutofit fontScale="92500" lnSpcReduction="10000"/>
          </a:bodyPr>
          <a:lstStyle/>
          <a:p>
            <a:pPr>
              <a:buClr>
                <a:srgbClr val="0000CC"/>
              </a:buClr>
            </a:pPr>
            <a:r>
              <a:rPr lang="en-US" dirty="0"/>
              <a:t>Check to see if the voter is a “flagged” first time voter </a:t>
            </a:r>
            <a:r>
              <a:rPr lang="en-US" sz="2800" dirty="0"/>
              <a:t>(p.26)</a:t>
            </a:r>
          </a:p>
          <a:p>
            <a:pPr>
              <a:buClr>
                <a:srgbClr val="0000CC"/>
              </a:buClr>
            </a:pPr>
            <a:r>
              <a:rPr lang="en-US" sz="3000" dirty="0"/>
              <a:t>These first-time voters have Special ID Requirements:</a:t>
            </a:r>
          </a:p>
          <a:p>
            <a:pPr lvl="1">
              <a:spcBef>
                <a:spcPts val="0"/>
              </a:spcBef>
            </a:pPr>
            <a:r>
              <a:rPr lang="en-US" dirty="0"/>
              <a:t>Must show a </a:t>
            </a:r>
            <a:r>
              <a:rPr lang="en-US" b="1" dirty="0"/>
              <a:t>CURRENT</a:t>
            </a:r>
            <a:r>
              <a:rPr lang="en-US" dirty="0"/>
              <a:t> Driver License - </a:t>
            </a:r>
            <a:r>
              <a:rPr lang="en-US" dirty="0">
                <a:solidFill>
                  <a:srgbClr val="FF0000"/>
                </a:solidFill>
              </a:rPr>
              <a:t>NOT EXPIRED</a:t>
            </a:r>
          </a:p>
          <a:p>
            <a:pPr marL="457200" lvl="1" indent="0">
              <a:spcBef>
                <a:spcPts val="0"/>
              </a:spcBef>
              <a:buNone/>
            </a:pPr>
            <a:r>
              <a:rPr lang="en-US" dirty="0">
                <a:solidFill>
                  <a:srgbClr val="0000CC"/>
                </a:solidFill>
              </a:rPr>
              <a:t>				</a:t>
            </a:r>
            <a:r>
              <a:rPr lang="en-US" sz="2700" b="1" dirty="0">
                <a:solidFill>
                  <a:srgbClr val="0000CC"/>
                </a:solidFill>
              </a:rPr>
              <a:t>OR</a:t>
            </a:r>
            <a:r>
              <a:rPr lang="en-US" sz="3000" b="1" dirty="0"/>
              <a:t> </a:t>
            </a:r>
          </a:p>
          <a:p>
            <a:pPr lvl="1">
              <a:spcBef>
                <a:spcPts val="0"/>
              </a:spcBef>
            </a:pPr>
            <a:r>
              <a:rPr lang="en-US" dirty="0"/>
              <a:t>Must show one of the following: Current utility bill, bank statement, government check, paycheck, or other government document that shows: </a:t>
            </a:r>
          </a:p>
          <a:p>
            <a:pPr lvl="2">
              <a:spcBef>
                <a:spcPts val="0"/>
              </a:spcBef>
            </a:pPr>
            <a:r>
              <a:rPr lang="en-US" dirty="0"/>
              <a:t>Voter's </a:t>
            </a:r>
            <a:r>
              <a:rPr lang="en-US" dirty="0">
                <a:solidFill>
                  <a:srgbClr val="0000CC"/>
                </a:solidFill>
              </a:rPr>
              <a:t>Name</a:t>
            </a:r>
            <a:r>
              <a:rPr lang="en-US" dirty="0"/>
              <a:t> and </a:t>
            </a:r>
            <a:r>
              <a:rPr lang="en-US" dirty="0">
                <a:solidFill>
                  <a:srgbClr val="0000CC"/>
                </a:solidFill>
              </a:rPr>
              <a:t>Voting Address </a:t>
            </a:r>
          </a:p>
        </p:txBody>
      </p:sp>
      <p:pic>
        <p:nvPicPr>
          <p:cNvPr id="8" name="Picture 7">
            <a:extLst>
              <a:ext uri="{FF2B5EF4-FFF2-40B4-BE49-F238E27FC236}">
                <a16:creationId xmlns:a16="http://schemas.microsoft.com/office/drawing/2014/main" id="{6B0EE1D6-FF66-AC5B-C537-64C042FBE7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39" t="19234" r="6411" b="15818"/>
          <a:stretch/>
        </p:blipFill>
        <p:spPr bwMode="auto">
          <a:xfrm>
            <a:off x="4191000" y="4372557"/>
            <a:ext cx="4854804" cy="2401972"/>
          </a:xfrm>
          <a:prstGeom prst="rect">
            <a:avLst/>
          </a:prstGeom>
          <a:noFill/>
          <a:ln w="19050">
            <a:solidFill>
              <a:schemeClr val="accent1">
                <a:shade val="15000"/>
              </a:schemeClr>
            </a:solidFill>
          </a:ln>
        </p:spPr>
      </p:pic>
      <p:sp>
        <p:nvSpPr>
          <p:cNvPr id="7" name="Arrow: Right 6">
            <a:extLst>
              <a:ext uri="{FF2B5EF4-FFF2-40B4-BE49-F238E27FC236}">
                <a16:creationId xmlns:a16="http://schemas.microsoft.com/office/drawing/2014/main" id="{8FA4DC68-72B3-4870-BAD3-C6D5029AA995}"/>
              </a:ext>
            </a:extLst>
          </p:cNvPr>
          <p:cNvSpPr/>
          <p:nvPr/>
        </p:nvSpPr>
        <p:spPr>
          <a:xfrm rot="5400000">
            <a:off x="7105414" y="3980772"/>
            <a:ext cx="1715413" cy="38144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33412BC-4DC3-8439-F359-D9745578F8F6}"/>
              </a:ext>
            </a:extLst>
          </p:cNvPr>
          <p:cNvSpPr/>
          <p:nvPr/>
        </p:nvSpPr>
        <p:spPr>
          <a:xfrm>
            <a:off x="4514692" y="5725211"/>
            <a:ext cx="914400" cy="152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49D6BB7-28FF-CC6F-9D69-83C08B174947}"/>
              </a:ext>
            </a:extLst>
          </p:cNvPr>
          <p:cNvPicPr>
            <a:picLocks noChangeAspect="1"/>
          </p:cNvPicPr>
          <p:nvPr/>
        </p:nvPicPr>
        <p:blipFill>
          <a:blip r:embed="rId3"/>
          <a:stretch>
            <a:fillRect/>
          </a:stretch>
        </p:blipFill>
        <p:spPr>
          <a:xfrm>
            <a:off x="4934146" y="4389846"/>
            <a:ext cx="914479" cy="152413"/>
          </a:xfrm>
          <a:prstGeom prst="rect">
            <a:avLst/>
          </a:prstGeom>
        </p:spPr>
      </p:pic>
    </p:spTree>
    <p:extLst>
      <p:ext uri="{BB962C8B-B14F-4D97-AF65-F5344CB8AC3E}">
        <p14:creationId xmlns:p14="http://schemas.microsoft.com/office/powerpoint/2010/main" val="607122208"/>
      </p:ext>
    </p:extLst>
  </p:cSld>
  <p:clrMapOvr>
    <a:masterClrMapping/>
  </p:clrMapOvr>
  <p:transition advClick="0" advTm="10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009466"/>
            <a:ext cx="8458200" cy="5486400"/>
          </a:xfrm>
        </p:spPr>
        <p:txBody>
          <a:bodyPr>
            <a:normAutofit/>
          </a:bodyPr>
          <a:lstStyle/>
          <a:p>
            <a:pPr marL="0" lvl="0" indent="0">
              <a:buNone/>
            </a:pPr>
            <a:endParaRPr lang="en-US" sz="600" dirty="0"/>
          </a:p>
          <a:p>
            <a:pPr>
              <a:buClr>
                <a:srgbClr val="0000CC"/>
              </a:buClr>
              <a:buFont typeface="Wingdings" panose="05000000000000000000" pitchFamily="2" charset="2"/>
              <a:buChar char="§"/>
            </a:pPr>
            <a:r>
              <a:rPr lang="en-US" sz="3100" b="1" dirty="0">
                <a:solidFill>
                  <a:srgbClr val="0000CC"/>
                </a:solidFill>
              </a:rPr>
              <a:t>Step 6</a:t>
            </a:r>
            <a:r>
              <a:rPr lang="en-US" sz="3100" b="1" dirty="0"/>
              <a:t>:</a:t>
            </a:r>
            <a:r>
              <a:rPr lang="en-US" sz="3100" b="1" dirty="0">
                <a:solidFill>
                  <a:srgbClr val="0000CC"/>
                </a:solidFill>
              </a:rPr>
              <a:t> </a:t>
            </a:r>
            <a:r>
              <a:rPr lang="en-US" sz="3100" b="1" dirty="0"/>
              <a:t>Use the Photo ID to:</a:t>
            </a:r>
          </a:p>
          <a:p>
            <a:pPr lvl="1">
              <a:buClr>
                <a:srgbClr val="0000CC"/>
              </a:buClr>
              <a:buFont typeface="Wingdings" panose="05000000000000000000" pitchFamily="2" charset="2"/>
              <a:buChar char="§"/>
            </a:pPr>
            <a:r>
              <a:rPr lang="en-US" sz="2700" b="1" dirty="0">
                <a:solidFill>
                  <a:srgbClr val="0000CC"/>
                </a:solidFill>
              </a:rPr>
              <a:t>Compare the photo on the ID to the person standing in front of you</a:t>
            </a:r>
          </a:p>
          <a:p>
            <a:pPr marL="457200" lvl="1" indent="0">
              <a:buClr>
                <a:srgbClr val="0000CC"/>
              </a:buClr>
              <a:buNone/>
            </a:pPr>
            <a:r>
              <a:rPr lang="en-US" sz="2200" b="1" dirty="0"/>
              <a:t>				</a:t>
            </a:r>
            <a:r>
              <a:rPr lang="en-US" b="1" dirty="0"/>
              <a:t>AND</a:t>
            </a:r>
            <a:endParaRPr lang="en-US" b="1" dirty="0">
              <a:solidFill>
                <a:srgbClr val="0000CC"/>
              </a:solidFill>
            </a:endParaRPr>
          </a:p>
          <a:p>
            <a:pPr lvl="1">
              <a:buClr>
                <a:srgbClr val="0000CC"/>
              </a:buClr>
              <a:buFont typeface="Wingdings" panose="05000000000000000000" pitchFamily="2" charset="2"/>
              <a:buChar char="§"/>
            </a:pPr>
            <a:r>
              <a:rPr lang="en-US" sz="2700" b="1" dirty="0">
                <a:solidFill>
                  <a:srgbClr val="0000CC"/>
                </a:solidFill>
              </a:rPr>
              <a:t>Compare the name on the ID to the name in the PVR List (tablet)</a:t>
            </a:r>
          </a:p>
          <a:p>
            <a:pPr>
              <a:buClr>
                <a:srgbClr val="0000CC"/>
              </a:buClr>
              <a:buFont typeface="Wingdings" panose="05000000000000000000" pitchFamily="2" charset="2"/>
              <a:buChar char="§"/>
            </a:pPr>
            <a:r>
              <a:rPr lang="en-US" sz="3100" b="1" u="sng" dirty="0">
                <a:solidFill>
                  <a:srgbClr val="C00000"/>
                </a:solidFill>
              </a:rPr>
              <a:t>DO NOT</a:t>
            </a:r>
            <a:r>
              <a:rPr lang="en-US" sz="3100" b="1" dirty="0">
                <a:solidFill>
                  <a:srgbClr val="C00000"/>
                </a:solidFill>
              </a:rPr>
              <a:t> </a:t>
            </a:r>
            <a:r>
              <a:rPr lang="en-US" sz="3100" b="1" dirty="0"/>
              <a:t>compare the address on the ID to the address in the PVR List</a:t>
            </a:r>
          </a:p>
          <a:p>
            <a:pPr lvl="1">
              <a:buClr>
                <a:srgbClr val="0000CC"/>
              </a:buClr>
              <a:buFont typeface="Wingdings" panose="05000000000000000000" pitchFamily="2" charset="2"/>
              <a:buChar char="§"/>
            </a:pPr>
            <a:endParaRPr lang="en-US" sz="2300" dirty="0"/>
          </a:p>
          <a:p>
            <a:pPr>
              <a:buClr>
                <a:schemeClr val="tx2"/>
              </a:buClr>
              <a:buFont typeface="Wingdings" panose="05000000000000000000" pitchFamily="2" charset="2"/>
              <a:buChar char="§"/>
            </a:pPr>
            <a:endParaRPr lang="en-US" sz="2700" dirty="0"/>
          </a:p>
        </p:txBody>
      </p:sp>
      <p:sp>
        <p:nvSpPr>
          <p:cNvPr id="5" name="Title 1"/>
          <p:cNvSpPr txBox="1">
            <a:spLocks/>
          </p:cNvSpPr>
          <p:nvPr/>
        </p:nvSpPr>
        <p:spPr>
          <a:xfrm>
            <a:off x="647231" y="161318"/>
            <a:ext cx="7773338" cy="82928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cap="none" dirty="0">
                <a:solidFill>
                  <a:srgbClr val="0000CC"/>
                </a:solidFill>
                <a:latin typeface="+mn-lt"/>
              </a:rPr>
              <a:t>How to Process Voters Into the Poll</a:t>
            </a:r>
          </a:p>
          <a:p>
            <a:pPr algn="ctr"/>
            <a:r>
              <a:rPr lang="en-US" sz="2800" b="1" dirty="0">
                <a:solidFill>
                  <a:srgbClr val="0000CC"/>
                </a:solidFill>
                <a:latin typeface="+mn-lt"/>
              </a:rPr>
              <a:t>Step 6 - p.23</a:t>
            </a:r>
            <a:endParaRPr lang="en-US" sz="2800" b="1" dirty="0">
              <a:latin typeface="+mn-lt"/>
            </a:endParaRPr>
          </a:p>
        </p:txBody>
      </p:sp>
    </p:spTree>
    <p:extLst>
      <p:ext uri="{BB962C8B-B14F-4D97-AF65-F5344CB8AC3E}">
        <p14:creationId xmlns:p14="http://schemas.microsoft.com/office/powerpoint/2010/main" val="3625975401"/>
      </p:ext>
    </p:extLst>
  </p:cSld>
  <p:clrMapOvr>
    <a:masterClrMapping/>
  </p:clrMapOvr>
  <p:transition advClick="0" advTm="10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31" y="8918"/>
            <a:ext cx="7773338" cy="829282"/>
          </a:xfrm>
        </p:spPr>
        <p:txBody>
          <a:bodyPr>
            <a:noAutofit/>
          </a:bodyPr>
          <a:lstStyle/>
          <a:p>
            <a:r>
              <a:rPr lang="en-US" sz="3000" b="1" dirty="0">
                <a:solidFill>
                  <a:srgbClr val="0000CC"/>
                </a:solidFill>
                <a:latin typeface="+mn-lt"/>
              </a:rPr>
              <a:t>Assessing Validity of ID</a:t>
            </a:r>
            <a:br>
              <a:rPr lang="en-US" sz="3000" b="1" dirty="0">
                <a:solidFill>
                  <a:srgbClr val="0000CC"/>
                </a:solidFill>
                <a:latin typeface="+mn-lt"/>
              </a:rPr>
            </a:br>
            <a:r>
              <a:rPr lang="en-US" sz="2800" b="1" dirty="0">
                <a:solidFill>
                  <a:srgbClr val="0000CC"/>
                </a:solidFill>
                <a:latin typeface="+mn-lt"/>
              </a:rPr>
              <a:t> </a:t>
            </a:r>
            <a:r>
              <a:rPr lang="en-US" sz="2800" b="1" dirty="0">
                <a:solidFill>
                  <a:srgbClr val="0000CC"/>
                </a:solidFill>
              </a:rPr>
              <a:t>Step 6 (Supplemental) P.23</a:t>
            </a:r>
            <a:endParaRPr lang="en-US" sz="2800" b="1" dirty="0">
              <a:latin typeface="+mn-lt"/>
            </a:endParaRPr>
          </a:p>
        </p:txBody>
      </p:sp>
      <p:sp>
        <p:nvSpPr>
          <p:cNvPr id="3" name="Content Placeholder 2"/>
          <p:cNvSpPr>
            <a:spLocks noGrp="1"/>
          </p:cNvSpPr>
          <p:nvPr>
            <p:ph sz="quarter" idx="4294967295"/>
          </p:nvPr>
        </p:nvSpPr>
        <p:spPr>
          <a:xfrm>
            <a:off x="182955" y="914400"/>
            <a:ext cx="8778089" cy="6201623"/>
          </a:xfrm>
        </p:spPr>
        <p:txBody>
          <a:bodyPr>
            <a:noAutofit/>
          </a:bodyPr>
          <a:lstStyle/>
          <a:p>
            <a:pPr marL="0" indent="0">
              <a:buNone/>
            </a:pPr>
            <a:r>
              <a:rPr lang="en-US" sz="2200" dirty="0"/>
              <a:t>The poll worker must:</a:t>
            </a:r>
          </a:p>
          <a:p>
            <a:pPr lvl="0">
              <a:spcBef>
                <a:spcPts val="400"/>
              </a:spcBef>
              <a:spcAft>
                <a:spcPts val="400"/>
              </a:spcAft>
              <a:buClr>
                <a:schemeClr val="tx2"/>
              </a:buClr>
              <a:buFont typeface="Wingdings" panose="05000000000000000000" pitchFamily="2" charset="2"/>
              <a:buChar char="Ø"/>
            </a:pPr>
            <a:r>
              <a:rPr lang="en-US" sz="2200" dirty="0"/>
              <a:t>Verify that the </a:t>
            </a:r>
            <a:r>
              <a:rPr lang="en-US" sz="2200" b="1" dirty="0">
                <a:solidFill>
                  <a:srgbClr val="FF0000"/>
                </a:solidFill>
              </a:rPr>
              <a:t>name on the ID is consistent</a:t>
            </a:r>
            <a:r>
              <a:rPr lang="en-US" sz="2200" dirty="0">
                <a:solidFill>
                  <a:srgbClr val="FF0000"/>
                </a:solidFill>
              </a:rPr>
              <a:t> </a:t>
            </a:r>
            <a:r>
              <a:rPr lang="en-US" sz="2200" dirty="0"/>
              <a:t>with the name in the Poll Book while </a:t>
            </a:r>
            <a:r>
              <a:rPr lang="en-US" sz="2200" b="1" dirty="0">
                <a:solidFill>
                  <a:srgbClr val="0000CC"/>
                </a:solidFill>
              </a:rPr>
              <a:t>allowing for </a:t>
            </a:r>
            <a:r>
              <a:rPr lang="en-US" sz="2200" dirty="0"/>
              <a:t>abbreviations, nicknames, and name changes;</a:t>
            </a:r>
          </a:p>
          <a:p>
            <a:pPr lvl="0">
              <a:spcBef>
                <a:spcPts val="400"/>
              </a:spcBef>
              <a:spcAft>
                <a:spcPts val="400"/>
              </a:spcAft>
              <a:buClr>
                <a:schemeClr val="tx2"/>
              </a:buClr>
              <a:buFont typeface="Wingdings" panose="05000000000000000000" pitchFamily="2" charset="2"/>
              <a:buChar char="Ø"/>
            </a:pPr>
            <a:r>
              <a:rPr lang="en-US" sz="2200" dirty="0"/>
              <a:t>If the name is consistent, </a:t>
            </a:r>
            <a:r>
              <a:rPr lang="en-US" sz="2200" b="1" dirty="0">
                <a:solidFill>
                  <a:srgbClr val="FF0000"/>
                </a:solidFill>
              </a:rPr>
              <a:t>compare the photograph </a:t>
            </a:r>
            <a:r>
              <a:rPr lang="en-US" sz="2200" dirty="0"/>
              <a:t>to the voter to determine whether the voter is the person depicted in the photograph </a:t>
            </a:r>
            <a:r>
              <a:rPr lang="en-US" sz="2200" b="1" dirty="0">
                <a:solidFill>
                  <a:srgbClr val="0000CC"/>
                </a:solidFill>
              </a:rPr>
              <a:t>while considering changes </a:t>
            </a:r>
            <a:r>
              <a:rPr lang="en-US" sz="2200" dirty="0"/>
              <a:t>in hair color, glasses, facial hair, cosmetics, weight, age, injury, and other physical characteristics;</a:t>
            </a:r>
          </a:p>
          <a:p>
            <a:pPr lvl="0">
              <a:spcBef>
                <a:spcPts val="400"/>
              </a:spcBef>
              <a:spcAft>
                <a:spcPts val="400"/>
              </a:spcAft>
              <a:buClr>
                <a:schemeClr val="tx2"/>
              </a:buClr>
              <a:buFont typeface="Wingdings" panose="05000000000000000000" pitchFamily="2" charset="2"/>
              <a:buChar char="Ø"/>
            </a:pPr>
            <a:r>
              <a:rPr lang="en-US" sz="2200" dirty="0"/>
              <a:t>If the poll worker is </a:t>
            </a:r>
            <a:r>
              <a:rPr lang="en-US" sz="2200" b="1" dirty="0">
                <a:solidFill>
                  <a:srgbClr val="FF0000"/>
                </a:solidFill>
              </a:rPr>
              <a:t>satisfied</a:t>
            </a:r>
            <a:r>
              <a:rPr lang="en-US" sz="2200" dirty="0"/>
              <a:t> that the voter is the person depicted in the photograph and the name is consistent with the name in the Poll Book, then issue the voter a </a:t>
            </a:r>
            <a:r>
              <a:rPr lang="en-US" sz="2200" b="1" dirty="0">
                <a:solidFill>
                  <a:srgbClr val="FF0000"/>
                </a:solidFill>
              </a:rPr>
              <a:t>regular</a:t>
            </a:r>
            <a:r>
              <a:rPr lang="en-US" sz="2200" dirty="0"/>
              <a:t> ballot;</a:t>
            </a:r>
          </a:p>
          <a:p>
            <a:pPr lvl="0">
              <a:spcBef>
                <a:spcPts val="400"/>
              </a:spcBef>
              <a:spcAft>
                <a:spcPts val="400"/>
              </a:spcAft>
              <a:buClr>
                <a:schemeClr val="tx2"/>
              </a:buClr>
              <a:buFont typeface="Wingdings" panose="05000000000000000000" pitchFamily="2" charset="2"/>
              <a:buChar char="Ø"/>
            </a:pPr>
            <a:r>
              <a:rPr lang="en-US" sz="2200" dirty="0"/>
              <a:t>If the voter’s </a:t>
            </a:r>
            <a:r>
              <a:rPr lang="en-US" sz="2200" b="1" dirty="0">
                <a:solidFill>
                  <a:srgbClr val="FF0000"/>
                </a:solidFill>
              </a:rPr>
              <a:t>name has changed or</a:t>
            </a:r>
            <a:r>
              <a:rPr lang="en-US" sz="2200" b="1" dirty="0"/>
              <a:t> is different </a:t>
            </a:r>
            <a:r>
              <a:rPr lang="en-US" sz="2200" dirty="0"/>
              <a:t>from the name in the Poll Book or the name as stated by the voter, but the poll worker is</a:t>
            </a:r>
            <a:r>
              <a:rPr lang="en-US" sz="2200" b="1" dirty="0">
                <a:solidFill>
                  <a:srgbClr val="FF0000"/>
                </a:solidFill>
              </a:rPr>
              <a:t> satisfied </a:t>
            </a:r>
            <a:r>
              <a:rPr lang="en-US" sz="2200" dirty="0"/>
              <a:t>that the voter is the person depicted in the photograph, issue the person a </a:t>
            </a:r>
            <a:r>
              <a:rPr lang="en-US" sz="2200" b="1" dirty="0">
                <a:solidFill>
                  <a:srgbClr val="FF0000"/>
                </a:solidFill>
              </a:rPr>
              <a:t>regular </a:t>
            </a:r>
            <a:r>
              <a:rPr lang="en-US" sz="2200" dirty="0"/>
              <a:t>ballot </a:t>
            </a:r>
            <a:r>
              <a:rPr lang="en-US" sz="2200" b="1" dirty="0">
                <a:solidFill>
                  <a:srgbClr val="FF0000"/>
                </a:solidFill>
              </a:rPr>
              <a:t>after</a:t>
            </a:r>
            <a:r>
              <a:rPr lang="en-US" sz="2200" dirty="0"/>
              <a:t> the voter completes a voter registration application for the purpose of updating the voter’s information.</a:t>
            </a:r>
          </a:p>
        </p:txBody>
      </p:sp>
    </p:spTree>
    <p:extLst>
      <p:ext uri="{BB962C8B-B14F-4D97-AF65-F5344CB8AC3E}">
        <p14:creationId xmlns:p14="http://schemas.microsoft.com/office/powerpoint/2010/main" val="444242844"/>
      </p:ext>
    </p:extLst>
  </p:cSld>
  <p:clrMapOvr>
    <a:masterClrMapping/>
  </p:clrMapOvr>
  <p:transition advClick="0" advTm="1000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762000"/>
          </a:xfrm>
        </p:spPr>
        <p:txBody>
          <a:bodyPr>
            <a:noAutofit/>
          </a:bodyPr>
          <a:lstStyle/>
          <a:p>
            <a:r>
              <a:rPr lang="en-US" sz="3000" b="1" dirty="0">
                <a:solidFill>
                  <a:srgbClr val="0000CC"/>
                </a:solidFill>
              </a:rPr>
              <a:t>Assessing Validity of ID</a:t>
            </a:r>
            <a:br>
              <a:rPr lang="en-US" sz="2800" b="1" dirty="0">
                <a:solidFill>
                  <a:srgbClr val="0000CC"/>
                </a:solidFill>
              </a:rPr>
            </a:br>
            <a:r>
              <a:rPr lang="en-US" sz="2800" b="1" dirty="0">
                <a:solidFill>
                  <a:srgbClr val="0000CC"/>
                </a:solidFill>
              </a:rPr>
              <a:t> Step 6 (Supplemental) P.23</a:t>
            </a:r>
            <a:endParaRPr lang="en-US" sz="2800" b="1" dirty="0">
              <a:latin typeface="+mn-lt"/>
            </a:endParaRPr>
          </a:p>
        </p:txBody>
      </p:sp>
      <p:sp>
        <p:nvSpPr>
          <p:cNvPr id="5" name="Content Placeholder 2"/>
          <p:cNvSpPr>
            <a:spLocks noGrp="1"/>
          </p:cNvSpPr>
          <p:nvPr>
            <p:ph idx="1"/>
          </p:nvPr>
        </p:nvSpPr>
        <p:spPr>
          <a:xfrm>
            <a:off x="244444" y="1143000"/>
            <a:ext cx="8655112" cy="6061290"/>
          </a:xfrm>
        </p:spPr>
        <p:txBody>
          <a:bodyPr>
            <a:noAutofit/>
          </a:bodyPr>
          <a:lstStyle/>
          <a:p>
            <a:pPr marL="0" indent="0">
              <a:buNone/>
            </a:pPr>
            <a:endParaRPr lang="en-US" sz="500" b="1" dirty="0"/>
          </a:p>
          <a:p>
            <a:pPr>
              <a:buClr>
                <a:schemeClr val="tx2"/>
              </a:buClr>
              <a:buFont typeface="Wingdings" panose="05000000000000000000" pitchFamily="2" charset="2"/>
              <a:buChar char="Ø"/>
            </a:pPr>
            <a:r>
              <a:rPr lang="en-US" sz="2600" dirty="0"/>
              <a:t>If the poll worker determines that the ID does not depict the      voter, or the name is not similar, the voter is referred to the </a:t>
            </a:r>
            <a:r>
              <a:rPr lang="en-US" sz="2600" b="1" dirty="0"/>
              <a:t>Election Judge </a:t>
            </a:r>
            <a:r>
              <a:rPr lang="en-US" sz="2600" dirty="0"/>
              <a:t>of the poll</a:t>
            </a:r>
          </a:p>
          <a:p>
            <a:pPr>
              <a:buClr>
                <a:schemeClr val="tx2"/>
              </a:buClr>
              <a:buFont typeface="Wingdings" panose="05000000000000000000" pitchFamily="2" charset="2"/>
              <a:buChar char="Ø"/>
            </a:pPr>
            <a:r>
              <a:rPr lang="en-US" sz="2600" dirty="0"/>
              <a:t>The </a:t>
            </a:r>
            <a:r>
              <a:rPr lang="en-US" sz="2600" b="1" dirty="0"/>
              <a:t>Election Judge </a:t>
            </a:r>
            <a:r>
              <a:rPr lang="en-US" sz="2600" dirty="0"/>
              <a:t>shall:</a:t>
            </a:r>
          </a:p>
          <a:p>
            <a:pPr lvl="1">
              <a:buClr>
                <a:schemeClr val="tx2"/>
              </a:buClr>
              <a:buFont typeface="Wingdings" panose="05000000000000000000" pitchFamily="2" charset="2"/>
              <a:buChar char="Ø"/>
            </a:pPr>
            <a:r>
              <a:rPr lang="en-US" sz="2600" dirty="0"/>
              <a:t>Compare the name of the voter to the PVR</a:t>
            </a:r>
          </a:p>
          <a:p>
            <a:pPr lvl="1">
              <a:buClr>
                <a:schemeClr val="tx2"/>
              </a:buClr>
              <a:buFont typeface="Wingdings" panose="05000000000000000000" pitchFamily="2" charset="2"/>
              <a:buChar char="Ø"/>
            </a:pPr>
            <a:r>
              <a:rPr lang="en-US" sz="2600" dirty="0"/>
              <a:t>Compare the photo to the voter</a:t>
            </a:r>
          </a:p>
          <a:p>
            <a:pPr>
              <a:buClr>
                <a:schemeClr val="tx2"/>
              </a:buClr>
              <a:buFont typeface="Wingdings" panose="05000000000000000000" pitchFamily="2" charset="2"/>
              <a:buChar char="Ø"/>
            </a:pPr>
            <a:r>
              <a:rPr lang="en-US" sz="2600" dirty="0"/>
              <a:t>The </a:t>
            </a:r>
            <a:r>
              <a:rPr lang="en-US" sz="2600" b="1" dirty="0"/>
              <a:t>Election Judge </a:t>
            </a:r>
            <a:r>
              <a:rPr lang="en-US" sz="2600" b="1" u="sng" dirty="0">
                <a:solidFill>
                  <a:srgbClr val="C00000"/>
                </a:solidFill>
              </a:rPr>
              <a:t>shall resolve any marginal cases in favor of the voter</a:t>
            </a:r>
          </a:p>
          <a:p>
            <a:pPr>
              <a:buClr>
                <a:schemeClr val="tx2"/>
              </a:buClr>
              <a:buFont typeface="Wingdings" panose="05000000000000000000" pitchFamily="2" charset="2"/>
              <a:buChar char="Ø"/>
            </a:pPr>
            <a:r>
              <a:rPr lang="en-US" sz="2600" dirty="0"/>
              <a:t>If the </a:t>
            </a:r>
            <a:r>
              <a:rPr lang="en-US" sz="2600" b="1" dirty="0"/>
              <a:t>Election Judge </a:t>
            </a:r>
            <a:r>
              <a:rPr lang="en-US" sz="2600" dirty="0"/>
              <a:t>determines that the ID does not depict the voter then the voter is offered a </a:t>
            </a:r>
            <a:r>
              <a:rPr lang="en-US" sz="2600" b="1" dirty="0"/>
              <a:t>Provisional Ballot</a:t>
            </a:r>
          </a:p>
          <a:p>
            <a:pPr marL="0" indent="0">
              <a:buNone/>
            </a:pPr>
            <a:endParaRPr lang="en-US" sz="2400" b="1" dirty="0"/>
          </a:p>
        </p:txBody>
      </p:sp>
    </p:spTree>
    <p:extLst>
      <p:ext uri="{BB962C8B-B14F-4D97-AF65-F5344CB8AC3E}">
        <p14:creationId xmlns:p14="http://schemas.microsoft.com/office/powerpoint/2010/main" val="1332045648"/>
      </p:ext>
    </p:extLst>
  </p:cSld>
  <p:clrMapOvr>
    <a:masterClrMapping/>
  </p:clrMapOvr>
  <p:transition advClick="0" advTm="1000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F862-66DD-4828-9D9A-02B9B149AA28}"/>
              </a:ext>
            </a:extLst>
          </p:cNvPr>
          <p:cNvSpPr>
            <a:spLocks noGrp="1"/>
          </p:cNvSpPr>
          <p:nvPr>
            <p:ph type="title"/>
          </p:nvPr>
        </p:nvSpPr>
        <p:spPr>
          <a:xfrm>
            <a:off x="457200" y="1"/>
            <a:ext cx="8077200" cy="1066800"/>
          </a:xfrm>
        </p:spPr>
        <p:txBody>
          <a:bodyPr>
            <a:normAutofit/>
          </a:bodyPr>
          <a:lstStyle/>
          <a:p>
            <a:pPr algn="ctr"/>
            <a:r>
              <a:rPr lang="en-US" sz="3000" b="1" dirty="0">
                <a:solidFill>
                  <a:srgbClr val="0000CC"/>
                </a:solidFill>
              </a:rPr>
              <a:t>How to Process Voters into the Poll</a:t>
            </a:r>
            <a:br>
              <a:rPr lang="en-US" sz="2800" b="1" dirty="0">
                <a:solidFill>
                  <a:srgbClr val="0000CC"/>
                </a:solidFill>
              </a:rPr>
            </a:br>
            <a:r>
              <a:rPr lang="en-US" sz="2800" b="1" dirty="0">
                <a:solidFill>
                  <a:srgbClr val="0000CC"/>
                </a:solidFill>
              </a:rPr>
              <a:t>Step 7 - P.24</a:t>
            </a:r>
            <a:endParaRPr lang="en-US" sz="2800" dirty="0"/>
          </a:p>
        </p:txBody>
      </p:sp>
      <p:pic>
        <p:nvPicPr>
          <p:cNvPr id="6" name="Content Placeholder 5">
            <a:extLst>
              <a:ext uri="{FF2B5EF4-FFF2-40B4-BE49-F238E27FC236}">
                <a16:creationId xmlns:a16="http://schemas.microsoft.com/office/drawing/2014/main" id="{9BA644A3-EDD9-4413-BAFF-6D4D84B9A2D6}"/>
              </a:ext>
            </a:extLst>
          </p:cNvPr>
          <p:cNvPicPr>
            <a:picLocks noGrp="1" noChangeAspect="1"/>
          </p:cNvPicPr>
          <p:nvPr>
            <p:ph idx="1"/>
          </p:nvPr>
        </p:nvPicPr>
        <p:blipFill>
          <a:blip r:embed="rId2"/>
          <a:stretch>
            <a:fillRect/>
          </a:stretch>
        </p:blipFill>
        <p:spPr>
          <a:xfrm>
            <a:off x="3962400" y="1175784"/>
            <a:ext cx="4419600" cy="5595599"/>
          </a:xfrm>
          <a:prstGeom prst="rect">
            <a:avLst/>
          </a:prstGeom>
        </p:spPr>
      </p:pic>
      <p:sp>
        <p:nvSpPr>
          <p:cNvPr id="4" name="Content Placeholder 3">
            <a:extLst>
              <a:ext uri="{FF2B5EF4-FFF2-40B4-BE49-F238E27FC236}">
                <a16:creationId xmlns:a16="http://schemas.microsoft.com/office/drawing/2014/main" id="{BC514FCA-243A-41D8-8B51-B04690A9B3C6}"/>
              </a:ext>
            </a:extLst>
          </p:cNvPr>
          <p:cNvSpPr>
            <a:spLocks noGrp="1"/>
          </p:cNvSpPr>
          <p:nvPr>
            <p:ph type="body" sz="half" idx="2"/>
          </p:nvPr>
        </p:nvSpPr>
        <p:spPr>
          <a:xfrm>
            <a:off x="304800" y="1435100"/>
            <a:ext cx="3048000" cy="5041900"/>
          </a:xfrm>
        </p:spPr>
        <p:txBody>
          <a:bodyPr>
            <a:normAutofit fontScale="92500" lnSpcReduction="20000"/>
          </a:bodyPr>
          <a:lstStyle/>
          <a:p>
            <a:pPr marL="457200" lvl="0" indent="-457200">
              <a:spcAft>
                <a:spcPts val="600"/>
              </a:spcAft>
              <a:buFont typeface="Arial" panose="020B0604020202020204" pitchFamily="34" charset="0"/>
              <a:buChar char="•"/>
            </a:pPr>
            <a:r>
              <a:rPr lang="en-US" sz="3200" dirty="0">
                <a:solidFill>
                  <a:prstClr val="black"/>
                </a:solidFill>
              </a:rPr>
              <a:t>Pass the ID to the poll worker keeping the list of voters</a:t>
            </a:r>
          </a:p>
          <a:p>
            <a:pPr marL="742950" lvl="1" indent="-285750">
              <a:spcAft>
                <a:spcPts val="600"/>
              </a:spcAft>
              <a:buFont typeface="Arial" panose="020B0604020202020204" pitchFamily="34" charset="0"/>
              <a:buChar char="–"/>
            </a:pPr>
            <a:r>
              <a:rPr lang="en-US" sz="2800" dirty="0">
                <a:solidFill>
                  <a:prstClr val="black"/>
                </a:solidFill>
              </a:rPr>
              <a:t>Uses to ensure correct spelling of name </a:t>
            </a:r>
          </a:p>
          <a:p>
            <a:pPr marL="742950" lvl="1" indent="-285750">
              <a:spcAft>
                <a:spcPts val="600"/>
              </a:spcAft>
              <a:buFont typeface="Arial" panose="020B0604020202020204" pitchFamily="34" charset="0"/>
              <a:buChar char="–"/>
            </a:pPr>
            <a:r>
              <a:rPr lang="en-US" sz="2800" dirty="0">
                <a:solidFill>
                  <a:srgbClr val="0000CC"/>
                </a:solidFill>
              </a:rPr>
              <a:t>Add name to the numbered List of Voters form</a:t>
            </a:r>
          </a:p>
          <a:p>
            <a:pPr marL="742950" lvl="1" indent="-285750">
              <a:buFont typeface="Arial" panose="020B0604020202020204" pitchFamily="34" charset="0"/>
              <a:buChar char="–"/>
            </a:pPr>
            <a:r>
              <a:rPr lang="en-US" sz="2800" dirty="0">
                <a:solidFill>
                  <a:prstClr val="black"/>
                </a:solidFill>
              </a:rPr>
              <a:t>Return ID to voter</a:t>
            </a:r>
          </a:p>
        </p:txBody>
      </p:sp>
    </p:spTree>
    <p:extLst>
      <p:ext uri="{BB962C8B-B14F-4D97-AF65-F5344CB8AC3E}">
        <p14:creationId xmlns:p14="http://schemas.microsoft.com/office/powerpoint/2010/main" val="869033451"/>
      </p:ext>
    </p:extLst>
  </p:cSld>
  <p:clrMapOvr>
    <a:masterClrMapping/>
  </p:clrMapOvr>
  <p:transition advClick="0" advTm="10000">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3E4C58-70BA-CEA1-7D68-CF3AC7C09913}"/>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7000"/>
                    </a14:imgEffect>
                    <a14:imgEffect>
                      <a14:brightnessContrast contrast="-39000"/>
                    </a14:imgEffect>
                  </a14:imgLayer>
                </a14:imgProps>
              </a:ext>
              <a:ext uri="{28A0092B-C50C-407E-A947-70E740481C1C}">
                <a14:useLocalDpi xmlns:a14="http://schemas.microsoft.com/office/drawing/2010/main" val="0"/>
              </a:ext>
            </a:extLst>
          </a:blip>
          <a:stretch>
            <a:fillRect/>
          </a:stretch>
        </p:blipFill>
        <p:spPr>
          <a:xfrm>
            <a:off x="4441630" y="1905000"/>
            <a:ext cx="4606163" cy="3352800"/>
          </a:xfrm>
          <a:prstGeom prst="rect">
            <a:avLst/>
          </a:prstGeom>
          <a:ln w="19050">
            <a:solidFill>
              <a:schemeClr val="accent1"/>
            </a:solidFill>
          </a:ln>
        </p:spPr>
      </p:pic>
      <p:sp>
        <p:nvSpPr>
          <p:cNvPr id="2" name="Title 1">
            <a:extLst>
              <a:ext uri="{FF2B5EF4-FFF2-40B4-BE49-F238E27FC236}">
                <a16:creationId xmlns:a16="http://schemas.microsoft.com/office/drawing/2014/main" id="{627D9A2D-02E0-4082-943C-48B1D13CA9FA}"/>
              </a:ext>
            </a:extLst>
          </p:cNvPr>
          <p:cNvSpPr>
            <a:spLocks noGrp="1"/>
          </p:cNvSpPr>
          <p:nvPr>
            <p:ph type="title"/>
          </p:nvPr>
        </p:nvSpPr>
        <p:spPr>
          <a:xfrm>
            <a:off x="457200" y="136525"/>
            <a:ext cx="8229600" cy="1281113"/>
          </a:xfrm>
        </p:spPr>
        <p:txBody>
          <a:bodyPr>
            <a:normAutofit/>
          </a:bodyPr>
          <a:lstStyle/>
          <a:p>
            <a:r>
              <a:rPr lang="en-US" sz="3000" b="1" dirty="0">
                <a:solidFill>
                  <a:srgbClr val="0000CC"/>
                </a:solidFill>
              </a:rPr>
              <a:t>How to Process Voters into the Poll</a:t>
            </a:r>
            <a:br>
              <a:rPr lang="en-US" sz="2800" b="1" dirty="0">
                <a:solidFill>
                  <a:srgbClr val="0000CC"/>
                </a:solidFill>
              </a:rPr>
            </a:br>
            <a:r>
              <a:rPr lang="en-US" sz="2800" b="1" dirty="0">
                <a:solidFill>
                  <a:srgbClr val="0000CC"/>
                </a:solidFill>
              </a:rPr>
              <a:t>Step 8 - P.24</a:t>
            </a:r>
            <a:endParaRPr lang="en-US" sz="2800" dirty="0"/>
          </a:p>
        </p:txBody>
      </p:sp>
      <p:sp>
        <p:nvSpPr>
          <p:cNvPr id="3" name="Content Placeholder 2">
            <a:extLst>
              <a:ext uri="{FF2B5EF4-FFF2-40B4-BE49-F238E27FC236}">
                <a16:creationId xmlns:a16="http://schemas.microsoft.com/office/drawing/2014/main" id="{C3264130-1BB8-41C7-9C35-4E7C9BF025C2}"/>
              </a:ext>
            </a:extLst>
          </p:cNvPr>
          <p:cNvSpPr>
            <a:spLocks noGrp="1"/>
          </p:cNvSpPr>
          <p:nvPr>
            <p:ph sz="half" idx="1"/>
          </p:nvPr>
        </p:nvSpPr>
        <p:spPr>
          <a:xfrm>
            <a:off x="457200" y="1805780"/>
            <a:ext cx="4038600" cy="4525963"/>
          </a:xfrm>
        </p:spPr>
        <p:txBody>
          <a:bodyPr/>
          <a:lstStyle/>
          <a:p>
            <a:r>
              <a:rPr lang="en-US" dirty="0"/>
              <a:t>For Primary Elections, ask the voter </a:t>
            </a:r>
            <a:r>
              <a:rPr lang="en-US" dirty="0">
                <a:solidFill>
                  <a:srgbClr val="0000CC"/>
                </a:solidFill>
              </a:rPr>
              <a:t>“which party primary he or she wishes to vote in”  </a:t>
            </a:r>
          </a:p>
          <a:p>
            <a:pPr lvl="1"/>
            <a:r>
              <a:rPr lang="en-US" dirty="0">
                <a:solidFill>
                  <a:srgbClr val="0000CC"/>
                </a:solidFill>
              </a:rPr>
              <a:t>Select the appropriate party primary or nonpartisan election</a:t>
            </a:r>
          </a:p>
        </p:txBody>
      </p:sp>
      <p:sp>
        <p:nvSpPr>
          <p:cNvPr id="10" name="Arrow: Right 9">
            <a:extLst>
              <a:ext uri="{FF2B5EF4-FFF2-40B4-BE49-F238E27FC236}">
                <a16:creationId xmlns:a16="http://schemas.microsoft.com/office/drawing/2014/main" id="{B538CDCD-8EA0-4DD5-ADA7-5EA690FE5469}"/>
              </a:ext>
            </a:extLst>
          </p:cNvPr>
          <p:cNvSpPr/>
          <p:nvPr/>
        </p:nvSpPr>
        <p:spPr>
          <a:xfrm rot="12388927">
            <a:off x="6332650" y="4226475"/>
            <a:ext cx="1697843" cy="207353"/>
          </a:xfrm>
          <a:prstGeom prst="rightArrow">
            <a:avLst>
              <a:gd name="adj1" fmla="val 50000"/>
              <a:gd name="adj2" fmla="val 18962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5371F4F-21C5-459E-BB93-F08E84868CD9}"/>
              </a:ext>
            </a:extLst>
          </p:cNvPr>
          <p:cNvSpPr/>
          <p:nvPr/>
        </p:nvSpPr>
        <p:spPr>
          <a:xfrm rot="12388927">
            <a:off x="6347171" y="3964421"/>
            <a:ext cx="1695176" cy="208680"/>
          </a:xfrm>
          <a:prstGeom prst="rightArrow">
            <a:avLst>
              <a:gd name="adj1" fmla="val 50000"/>
              <a:gd name="adj2" fmla="val 17762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646B32D3-242A-4EF6-AA87-C0E2FBE010FD}"/>
              </a:ext>
            </a:extLst>
          </p:cNvPr>
          <p:cNvSpPr/>
          <p:nvPr/>
        </p:nvSpPr>
        <p:spPr>
          <a:xfrm rot="12388927">
            <a:off x="6300053" y="4432037"/>
            <a:ext cx="1478816" cy="237872"/>
          </a:xfrm>
          <a:prstGeom prst="rightArrow">
            <a:avLst>
              <a:gd name="adj1" fmla="val 50000"/>
              <a:gd name="adj2" fmla="val 17762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2610300"/>
      </p:ext>
    </p:extLst>
  </p:cSld>
  <p:clrMapOvr>
    <a:masterClrMapping/>
  </p:clrMapOvr>
  <p:transition advClick="0" advTm="1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altLang="en-US" sz="3600" b="1" dirty="0">
                <a:solidFill>
                  <a:srgbClr val="0000CC"/>
                </a:solidFill>
                <a:cs typeface="Tahoma" pitchFamily="34" charset="0"/>
              </a:rPr>
              <a:t>Agenda</a:t>
            </a:r>
            <a:endParaRPr lang="en-US" sz="3600" dirty="0">
              <a:solidFill>
                <a:srgbClr val="0000CC"/>
              </a:solidFill>
            </a:endParaRPr>
          </a:p>
        </p:txBody>
      </p:sp>
      <p:sp>
        <p:nvSpPr>
          <p:cNvPr id="3" name="Content Placeholder 2"/>
          <p:cNvSpPr>
            <a:spLocks noGrp="1"/>
          </p:cNvSpPr>
          <p:nvPr>
            <p:ph idx="1"/>
          </p:nvPr>
        </p:nvSpPr>
        <p:spPr>
          <a:xfrm>
            <a:off x="152400" y="789959"/>
            <a:ext cx="5334000" cy="5486400"/>
          </a:xfrm>
        </p:spPr>
        <p:txBody>
          <a:bodyPr>
            <a:normAutofit fontScale="85000" lnSpcReduction="20000"/>
          </a:bodyPr>
          <a:lstStyle/>
          <a:p>
            <a:pPr>
              <a:lnSpc>
                <a:spcPct val="120000"/>
              </a:lnSpc>
              <a:spcBef>
                <a:spcPts val="0"/>
              </a:spcBef>
              <a:spcAft>
                <a:spcPts val="600"/>
              </a:spcAft>
              <a:buClr>
                <a:srgbClr val="3333CC"/>
              </a:buClr>
              <a:buSzPct val="60000"/>
              <a:buFont typeface="Wingdings 3" panose="05040102010807070707" pitchFamily="18" charset="2"/>
              <a:buChar char=""/>
              <a:defRPr/>
            </a:pPr>
            <a:endParaRPr lang="en-US" altLang="en-US" b="1" dirty="0">
              <a:latin typeface="+mj-lt"/>
            </a:endParaRPr>
          </a:p>
          <a:p>
            <a:pPr>
              <a:lnSpc>
                <a:spcPct val="120000"/>
              </a:lnSpc>
              <a:spcBef>
                <a:spcPts val="0"/>
              </a:spcBef>
              <a:spcAft>
                <a:spcPts val="600"/>
              </a:spcAft>
              <a:buClr>
                <a:srgbClr val="3333CC"/>
              </a:buClr>
              <a:buSzPct val="60000"/>
              <a:buFont typeface="Wingdings 3" panose="05040102010807070707" pitchFamily="18" charset="2"/>
              <a:buChar char=""/>
              <a:defRPr/>
            </a:pPr>
            <a:r>
              <a:rPr lang="en-US" altLang="en-US" sz="3300" b="1" dirty="0">
                <a:latin typeface="+mj-lt"/>
              </a:rPr>
              <a:t>General Session</a:t>
            </a:r>
          </a:p>
          <a:p>
            <a:pPr lvl="1">
              <a:lnSpc>
                <a:spcPct val="120000"/>
              </a:lnSpc>
              <a:spcBef>
                <a:spcPts val="0"/>
              </a:spcBef>
              <a:spcAft>
                <a:spcPts val="600"/>
              </a:spcAft>
              <a:buClr>
                <a:srgbClr val="3333CC"/>
              </a:buClr>
              <a:buSzPct val="60000"/>
              <a:buFont typeface="Wingdings 3" panose="05040102010807070707" pitchFamily="18" charset="2"/>
              <a:buChar char=""/>
              <a:defRPr/>
            </a:pPr>
            <a:r>
              <a:rPr lang="en-US" altLang="en-US" b="1" dirty="0">
                <a:latin typeface="+mj-lt"/>
              </a:rPr>
              <a:t>Designed for Clerks checking in voters or assisting in the operation of voting equipment   </a:t>
            </a:r>
          </a:p>
          <a:p>
            <a:pPr>
              <a:lnSpc>
                <a:spcPct val="120000"/>
              </a:lnSpc>
              <a:spcBef>
                <a:spcPts val="0"/>
              </a:spcBef>
              <a:spcAft>
                <a:spcPts val="600"/>
              </a:spcAft>
              <a:buClr>
                <a:srgbClr val="3333CC"/>
              </a:buClr>
              <a:buSzPct val="60000"/>
              <a:buFont typeface="Wingdings 3" panose="05040102010807070707" pitchFamily="18" charset="2"/>
              <a:buChar char=""/>
              <a:defRPr/>
            </a:pPr>
            <a:r>
              <a:rPr lang="en-US" altLang="en-US" sz="3300" b="1" dirty="0"/>
              <a:t>Advanced Session</a:t>
            </a:r>
          </a:p>
          <a:p>
            <a:pPr lvl="1">
              <a:lnSpc>
                <a:spcPct val="120000"/>
              </a:lnSpc>
              <a:spcBef>
                <a:spcPts val="0"/>
              </a:spcBef>
              <a:spcAft>
                <a:spcPts val="600"/>
              </a:spcAft>
              <a:buClr>
                <a:srgbClr val="3333CC"/>
              </a:buClr>
              <a:buSzPct val="60000"/>
              <a:buFont typeface="Wingdings 3" panose="05040102010807070707" pitchFamily="18" charset="2"/>
              <a:buChar char=""/>
              <a:defRPr/>
            </a:pPr>
            <a:r>
              <a:rPr lang="en-US" altLang="en-US" b="1" dirty="0"/>
              <a:t>Designed </a:t>
            </a:r>
            <a:r>
              <a:rPr lang="en-US" altLang="en-US" b="1" dirty="0">
                <a:latin typeface="+mj-lt"/>
              </a:rPr>
              <a:t>for poll workers in supervisor positions or poll workers responsible for opening and closing the poll and provisional voting </a:t>
            </a:r>
          </a:p>
          <a:p>
            <a:pPr>
              <a:lnSpc>
                <a:spcPct val="120000"/>
              </a:lnSpc>
              <a:spcBef>
                <a:spcPts val="0"/>
              </a:spcBef>
              <a:buClr>
                <a:srgbClr val="3333CC"/>
              </a:buClr>
              <a:buSzPct val="60000"/>
              <a:buFont typeface="Wingdings 3" panose="05040102010807070707" pitchFamily="18" charset="2"/>
              <a:buChar char=""/>
              <a:defRPr/>
            </a:pPr>
            <a:r>
              <a:rPr lang="en-US" altLang="en-US" sz="3300" b="1" dirty="0">
                <a:latin typeface="+mj-lt"/>
              </a:rPr>
              <a:t>Part Three </a:t>
            </a:r>
          </a:p>
          <a:p>
            <a:pPr lvl="1">
              <a:lnSpc>
                <a:spcPct val="120000"/>
              </a:lnSpc>
              <a:spcBef>
                <a:spcPts val="0"/>
              </a:spcBef>
              <a:buClr>
                <a:srgbClr val="3333CC"/>
              </a:buClr>
              <a:buSzPct val="60000"/>
              <a:buFont typeface="Wingdings 3" panose="05040102010807070707" pitchFamily="18" charset="2"/>
              <a:buChar char=""/>
              <a:defRPr/>
            </a:pPr>
            <a:r>
              <a:rPr lang="en-US" altLang="en-US" b="1" dirty="0">
                <a:latin typeface="+mj-lt"/>
              </a:rPr>
              <a:t>Absentee Ballot Clerks</a:t>
            </a:r>
          </a:p>
          <a:p>
            <a:pPr lvl="2">
              <a:spcBef>
                <a:spcPts val="600"/>
              </a:spcBef>
              <a:buClr>
                <a:srgbClr val="3333CC"/>
              </a:buClr>
              <a:buSzPct val="70000"/>
              <a:buFont typeface="Wingdings" panose="05000000000000000000" pitchFamily="2" charset="2"/>
              <a:buChar char="§"/>
              <a:defRPr/>
            </a:pPr>
            <a:endParaRPr lang="en-US" altLang="en-US" sz="22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7276" y="1761509"/>
            <a:ext cx="3049524" cy="3543300"/>
          </a:xfrm>
          <a:prstGeom prst="rect">
            <a:avLst/>
          </a:prstGeom>
          <a:effectLst>
            <a:glow rad="76200">
              <a:srgbClr val="0000CC"/>
            </a:glow>
          </a:effectLst>
        </p:spPr>
      </p:pic>
    </p:spTree>
    <p:extLst>
      <p:ext uri="{BB962C8B-B14F-4D97-AF65-F5344CB8AC3E}">
        <p14:creationId xmlns:p14="http://schemas.microsoft.com/office/powerpoint/2010/main" val="1415985680"/>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E6DA-89CE-4E70-BAFB-8DEA3364B7E9}"/>
              </a:ext>
            </a:extLst>
          </p:cNvPr>
          <p:cNvSpPr>
            <a:spLocks noGrp="1"/>
          </p:cNvSpPr>
          <p:nvPr>
            <p:ph type="title"/>
          </p:nvPr>
        </p:nvSpPr>
        <p:spPr/>
        <p:txBody>
          <a:bodyPr>
            <a:normAutofit/>
          </a:bodyPr>
          <a:lstStyle/>
          <a:p>
            <a:r>
              <a:rPr lang="en-US" sz="3000" b="1" dirty="0">
                <a:solidFill>
                  <a:srgbClr val="0000CC"/>
                </a:solidFill>
              </a:rPr>
              <a:t>How to Process Voters into the Poll</a:t>
            </a:r>
            <a:br>
              <a:rPr lang="en-US" sz="2800" b="1" dirty="0">
                <a:solidFill>
                  <a:srgbClr val="0000CC"/>
                </a:solidFill>
              </a:rPr>
            </a:br>
            <a:r>
              <a:rPr lang="en-US" sz="2800" b="1" dirty="0">
                <a:solidFill>
                  <a:srgbClr val="0000CC"/>
                </a:solidFill>
              </a:rPr>
              <a:t>Step 9a-b - P.24</a:t>
            </a:r>
            <a:endParaRPr lang="en-US" sz="2800" dirty="0"/>
          </a:p>
        </p:txBody>
      </p:sp>
      <p:sp>
        <p:nvSpPr>
          <p:cNvPr id="3" name="Content Placeholder 2">
            <a:extLst>
              <a:ext uri="{FF2B5EF4-FFF2-40B4-BE49-F238E27FC236}">
                <a16:creationId xmlns:a16="http://schemas.microsoft.com/office/drawing/2014/main" id="{96426D4E-AF49-4CB9-8498-CAF3E6E783A9}"/>
              </a:ext>
            </a:extLst>
          </p:cNvPr>
          <p:cNvSpPr>
            <a:spLocks noGrp="1"/>
          </p:cNvSpPr>
          <p:nvPr>
            <p:ph sz="half" idx="1"/>
          </p:nvPr>
        </p:nvSpPr>
        <p:spPr/>
        <p:txBody>
          <a:bodyPr>
            <a:normAutofit lnSpcReduction="10000"/>
          </a:bodyPr>
          <a:lstStyle/>
          <a:p>
            <a:r>
              <a:rPr lang="en-US" dirty="0"/>
              <a:t>For Primary Runoff Elections ONLY:</a:t>
            </a:r>
          </a:p>
          <a:p>
            <a:pPr lvl="1"/>
            <a:r>
              <a:rPr lang="en-US" dirty="0"/>
              <a:t>Check the PVR List to ensure voters do not crossover</a:t>
            </a:r>
          </a:p>
          <a:p>
            <a:pPr lvl="1"/>
            <a:r>
              <a:rPr lang="en-US" dirty="0"/>
              <a:t>Crossover voting occurs when a voter in one primary votes in another party’s primary runoff</a:t>
            </a:r>
          </a:p>
          <a:p>
            <a:r>
              <a:rPr lang="en-US" b="1" dirty="0">
                <a:solidFill>
                  <a:srgbClr val="C00000"/>
                </a:solidFill>
              </a:rPr>
              <a:t>Crossover voting is a CRIME</a:t>
            </a:r>
            <a:endParaRPr lang="en-US" dirty="0"/>
          </a:p>
        </p:txBody>
      </p:sp>
      <p:pic>
        <p:nvPicPr>
          <p:cNvPr id="13" name="Content Placeholder 12" descr="Graphical user interface, application, Word&#10;&#10;Description automatically generated">
            <a:extLst>
              <a:ext uri="{FF2B5EF4-FFF2-40B4-BE49-F238E27FC236}">
                <a16:creationId xmlns:a16="http://schemas.microsoft.com/office/drawing/2014/main" id="{DFDC6CE0-BB61-469C-9C45-0AE07B4B937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358" t="16331" r="33004" b="5725"/>
          <a:stretch/>
        </p:blipFill>
        <p:spPr>
          <a:xfrm>
            <a:off x="4863514" y="1524000"/>
            <a:ext cx="3823286" cy="4920538"/>
          </a:xfrm>
        </p:spPr>
      </p:pic>
    </p:spTree>
    <p:extLst>
      <p:ext uri="{BB962C8B-B14F-4D97-AF65-F5344CB8AC3E}">
        <p14:creationId xmlns:p14="http://schemas.microsoft.com/office/powerpoint/2010/main" val="2161778007"/>
      </p:ext>
    </p:extLst>
  </p:cSld>
  <p:clrMapOvr>
    <a:masterClrMapping/>
  </p:clrMapOvr>
  <p:transition advClick="0" advTm="10000">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762000"/>
          </a:xfrm>
        </p:spPr>
        <p:txBody>
          <a:bodyPr/>
          <a:lstStyle/>
          <a:p>
            <a:r>
              <a:rPr lang="en-US" altLang="en-US" sz="3600" b="1" dirty="0">
                <a:solidFill>
                  <a:srgbClr val="3333CC"/>
                </a:solidFill>
                <a:cs typeface="Tahoma" pitchFamily="34" charset="0"/>
              </a:rPr>
              <a:t>Crossover Voting is a Crime</a:t>
            </a:r>
            <a:endParaRPr lang="en-US" altLang="en-US" sz="3600" dirty="0">
              <a:cs typeface="Tahoma" pitchFamily="34" charset="0"/>
            </a:endParaRPr>
          </a:p>
        </p:txBody>
      </p:sp>
      <p:sp>
        <p:nvSpPr>
          <p:cNvPr id="23555" name="Text Placeholder 1"/>
          <p:cNvSpPr>
            <a:spLocks noGrp="1"/>
          </p:cNvSpPr>
          <p:nvPr>
            <p:ph type="body" idx="1"/>
          </p:nvPr>
        </p:nvSpPr>
        <p:spPr>
          <a:xfrm>
            <a:off x="454025" y="762000"/>
            <a:ext cx="4040188" cy="639763"/>
          </a:xfrm>
        </p:spPr>
        <p:txBody>
          <a:bodyPr/>
          <a:lstStyle/>
          <a:p>
            <a:r>
              <a:rPr lang="en-US" altLang="en-US" dirty="0">
                <a:solidFill>
                  <a:srgbClr val="0000CC"/>
                </a:solidFill>
              </a:rPr>
              <a:t>Voters:	</a:t>
            </a:r>
          </a:p>
        </p:txBody>
      </p:sp>
      <p:sp>
        <p:nvSpPr>
          <p:cNvPr id="49155" name="Content Placeholder 2"/>
          <p:cNvSpPr>
            <a:spLocks noGrp="1"/>
          </p:cNvSpPr>
          <p:nvPr>
            <p:ph sz="half" idx="2"/>
          </p:nvPr>
        </p:nvSpPr>
        <p:spPr>
          <a:xfrm>
            <a:off x="457200" y="1447800"/>
            <a:ext cx="4040188" cy="4953000"/>
          </a:xfrm>
        </p:spPr>
        <p:txBody>
          <a:bodyPr/>
          <a:lstStyle/>
          <a:p>
            <a:pPr algn="just">
              <a:spcBef>
                <a:spcPct val="0"/>
              </a:spcBef>
              <a:buClr>
                <a:srgbClr val="3333CC"/>
              </a:buClr>
              <a:buFont typeface="Arial" pitchFamily="34" charset="0"/>
              <a:buNone/>
              <a:defRPr/>
            </a:pPr>
            <a:r>
              <a:rPr lang="en-US" altLang="en-US" sz="2000" b="1" dirty="0">
                <a:latin typeface="+mj-lt"/>
                <a:cs typeface="Tahoma" pitchFamily="34" charset="0"/>
              </a:rPr>
              <a:t>It is a misdemeanor, punishable by</a:t>
            </a:r>
          </a:p>
          <a:p>
            <a:pPr algn="just">
              <a:spcBef>
                <a:spcPct val="0"/>
              </a:spcBef>
              <a:buClr>
                <a:srgbClr val="3333CC"/>
              </a:buClr>
              <a:buFont typeface="Arial" pitchFamily="34" charset="0"/>
              <a:buNone/>
              <a:defRPr/>
            </a:pPr>
            <a:r>
              <a:rPr lang="en-US" altLang="en-US" sz="2000" b="1" dirty="0">
                <a:latin typeface="+mj-lt"/>
                <a:cs typeface="Tahoma" pitchFamily="34" charset="0"/>
              </a:rPr>
              <a:t>up to one year incarceration and a </a:t>
            </a:r>
          </a:p>
          <a:p>
            <a:pPr algn="just">
              <a:spcBef>
                <a:spcPct val="0"/>
              </a:spcBef>
              <a:buClr>
                <a:srgbClr val="3333CC"/>
              </a:buClr>
              <a:buFont typeface="Arial" pitchFamily="34" charset="0"/>
              <a:buNone/>
              <a:defRPr/>
            </a:pPr>
            <a:r>
              <a:rPr lang="en-US" altLang="en-US" sz="2000" b="1" dirty="0">
                <a:latin typeface="+mj-lt"/>
                <a:cs typeface="Tahoma" pitchFamily="34" charset="0"/>
              </a:rPr>
              <a:t>fine of up to $2,500, for a person to</a:t>
            </a:r>
          </a:p>
          <a:p>
            <a:pPr algn="just">
              <a:spcBef>
                <a:spcPct val="0"/>
              </a:spcBef>
              <a:buClr>
                <a:srgbClr val="3333CC"/>
              </a:buClr>
              <a:buFont typeface="Arial" pitchFamily="34" charset="0"/>
              <a:buNone/>
              <a:defRPr/>
            </a:pPr>
            <a:r>
              <a:rPr lang="en-US" altLang="en-US" sz="2000" b="1" dirty="0">
                <a:latin typeface="+mj-lt"/>
                <a:cs typeface="Tahoma" pitchFamily="34" charset="0"/>
              </a:rPr>
              <a:t>vote in the </a:t>
            </a:r>
            <a:r>
              <a:rPr lang="en-US" altLang="en-US" sz="2000" b="1" dirty="0">
                <a:solidFill>
                  <a:srgbClr val="0000CC"/>
                </a:solidFill>
                <a:latin typeface="+mj-lt"/>
                <a:cs typeface="Tahoma" pitchFamily="34" charset="0"/>
              </a:rPr>
              <a:t>preferential primary </a:t>
            </a:r>
            <a:r>
              <a:rPr lang="en-US" altLang="en-US" sz="2000" b="1" dirty="0">
                <a:latin typeface="+mj-lt"/>
                <a:cs typeface="Tahoma" pitchFamily="34" charset="0"/>
              </a:rPr>
              <a:t>of</a:t>
            </a:r>
          </a:p>
          <a:p>
            <a:pPr algn="just">
              <a:spcBef>
                <a:spcPct val="0"/>
              </a:spcBef>
              <a:buClr>
                <a:srgbClr val="3333CC"/>
              </a:buClr>
              <a:buFont typeface="Arial" pitchFamily="34" charset="0"/>
              <a:buNone/>
              <a:defRPr/>
            </a:pPr>
            <a:r>
              <a:rPr lang="en-US" altLang="en-US" sz="2000" b="1" u="sng" dirty="0">
                <a:solidFill>
                  <a:srgbClr val="0000CC"/>
                </a:solidFill>
                <a:latin typeface="+mj-lt"/>
                <a:cs typeface="Tahoma" pitchFamily="34" charset="0"/>
              </a:rPr>
              <a:t>one</a:t>
            </a:r>
            <a:r>
              <a:rPr lang="en-US" altLang="en-US" sz="2000" dirty="0">
                <a:latin typeface="+mj-lt"/>
                <a:cs typeface="Tahoma" pitchFamily="34" charset="0"/>
              </a:rPr>
              <a:t> </a:t>
            </a:r>
            <a:r>
              <a:rPr lang="en-US" altLang="en-US" sz="2000" b="1" dirty="0">
                <a:latin typeface="+mj-lt"/>
                <a:cs typeface="Tahoma" pitchFamily="34" charset="0"/>
              </a:rPr>
              <a:t>political party and the general</a:t>
            </a:r>
          </a:p>
          <a:p>
            <a:pPr algn="just">
              <a:spcBef>
                <a:spcPct val="0"/>
              </a:spcBef>
              <a:buClr>
                <a:srgbClr val="3333CC"/>
              </a:buClr>
              <a:buFont typeface="Arial" pitchFamily="34" charset="0"/>
              <a:buNone/>
              <a:defRPr/>
            </a:pPr>
            <a:r>
              <a:rPr lang="en-US" altLang="en-US" sz="2000" b="1" dirty="0">
                <a:latin typeface="+mj-lt"/>
                <a:cs typeface="Tahoma" pitchFamily="34" charset="0"/>
              </a:rPr>
              <a:t>primary</a:t>
            </a:r>
            <a:r>
              <a:rPr lang="en-US" altLang="en-US" sz="2000" dirty="0">
                <a:latin typeface="+mj-lt"/>
                <a:cs typeface="Tahoma" pitchFamily="34" charset="0"/>
              </a:rPr>
              <a:t> </a:t>
            </a:r>
            <a:r>
              <a:rPr lang="en-US" altLang="en-US" sz="2000" b="1" dirty="0">
                <a:latin typeface="+mj-lt"/>
                <a:cs typeface="Tahoma" pitchFamily="34" charset="0"/>
              </a:rPr>
              <a:t>(</a:t>
            </a:r>
            <a:r>
              <a:rPr lang="en-US" altLang="en-US" sz="2000" b="1" dirty="0">
                <a:solidFill>
                  <a:srgbClr val="0000CC"/>
                </a:solidFill>
                <a:latin typeface="+mj-lt"/>
                <a:cs typeface="Tahoma" pitchFamily="34" charset="0"/>
              </a:rPr>
              <a:t>runoff</a:t>
            </a:r>
            <a:r>
              <a:rPr lang="en-US" altLang="en-US" sz="2000" b="1" dirty="0">
                <a:latin typeface="+mj-lt"/>
                <a:cs typeface="Tahoma" pitchFamily="34" charset="0"/>
              </a:rPr>
              <a:t>) of </a:t>
            </a:r>
            <a:r>
              <a:rPr lang="en-US" altLang="en-US" sz="2000" b="1" u="sng" dirty="0">
                <a:solidFill>
                  <a:srgbClr val="0000CC"/>
                </a:solidFill>
                <a:latin typeface="+mj-lt"/>
                <a:cs typeface="Tahoma" pitchFamily="34" charset="0"/>
              </a:rPr>
              <a:t>another</a:t>
            </a:r>
            <a:r>
              <a:rPr lang="en-US" altLang="en-US" sz="2000" dirty="0">
                <a:latin typeface="+mj-lt"/>
                <a:cs typeface="Tahoma" pitchFamily="34" charset="0"/>
              </a:rPr>
              <a:t>.  </a:t>
            </a:r>
          </a:p>
          <a:p>
            <a:pPr algn="just">
              <a:spcBef>
                <a:spcPct val="0"/>
              </a:spcBef>
              <a:buClr>
                <a:srgbClr val="3333CC"/>
              </a:buClr>
              <a:buFont typeface="Arial" pitchFamily="34" charset="0"/>
              <a:buNone/>
              <a:defRPr/>
            </a:pPr>
            <a:endParaRPr lang="en-US" altLang="en-US" sz="2000" b="1" dirty="0">
              <a:latin typeface="+mj-lt"/>
              <a:cs typeface="Tahoma" pitchFamily="34" charset="0"/>
            </a:endParaRPr>
          </a:p>
          <a:p>
            <a:pPr algn="just">
              <a:spcBef>
                <a:spcPct val="0"/>
              </a:spcBef>
              <a:buClr>
                <a:srgbClr val="3333CC"/>
              </a:buClr>
              <a:buFont typeface="Arial" pitchFamily="34" charset="0"/>
              <a:buNone/>
              <a:defRPr/>
            </a:pPr>
            <a:r>
              <a:rPr lang="en-US" altLang="en-US" sz="2000" b="1" dirty="0">
                <a:solidFill>
                  <a:srgbClr val="0000CC"/>
                </a:solidFill>
                <a:latin typeface="+mj-lt"/>
                <a:cs typeface="Tahoma" pitchFamily="34" charset="0"/>
              </a:rPr>
              <a:t>Example: </a:t>
            </a:r>
            <a:r>
              <a:rPr lang="en-US" altLang="en-US" sz="2000" b="1" dirty="0">
                <a:latin typeface="+mj-lt"/>
                <a:cs typeface="Tahoma" pitchFamily="34" charset="0"/>
              </a:rPr>
              <a:t>A voter who voted in</a:t>
            </a:r>
          </a:p>
          <a:p>
            <a:pPr algn="just">
              <a:spcBef>
                <a:spcPct val="0"/>
              </a:spcBef>
              <a:buClr>
                <a:srgbClr val="3333CC"/>
              </a:buClr>
              <a:buFont typeface="Arial" pitchFamily="34" charset="0"/>
              <a:buNone/>
              <a:defRPr/>
            </a:pPr>
            <a:r>
              <a:rPr lang="en-US" altLang="en-US" sz="2000" b="1" dirty="0">
                <a:latin typeface="+mj-lt"/>
                <a:cs typeface="Tahoma" pitchFamily="34" charset="0"/>
              </a:rPr>
              <a:t>the Republican primary</a:t>
            </a:r>
          </a:p>
          <a:p>
            <a:pPr algn="just">
              <a:spcBef>
                <a:spcPct val="0"/>
              </a:spcBef>
              <a:buClr>
                <a:srgbClr val="3333CC"/>
              </a:buClr>
              <a:buFont typeface="Arial" pitchFamily="34" charset="0"/>
              <a:buNone/>
              <a:defRPr/>
            </a:pPr>
            <a:r>
              <a:rPr lang="en-US" altLang="en-US" sz="2000" b="1" dirty="0">
                <a:latin typeface="+mj-lt"/>
                <a:cs typeface="Tahoma" pitchFamily="34" charset="0"/>
              </a:rPr>
              <a:t>election </a:t>
            </a:r>
            <a:r>
              <a:rPr lang="en-US" altLang="en-US" sz="2000" b="1" dirty="0">
                <a:solidFill>
                  <a:srgbClr val="0000CC"/>
                </a:solidFill>
                <a:latin typeface="+mj-lt"/>
                <a:cs typeface="Tahoma" pitchFamily="34" charset="0"/>
              </a:rPr>
              <a:t>cannot</a:t>
            </a:r>
            <a:r>
              <a:rPr lang="en-US" altLang="en-US" sz="2000" b="1" dirty="0">
                <a:latin typeface="+mj-lt"/>
                <a:cs typeface="Tahoma" pitchFamily="34" charset="0"/>
              </a:rPr>
              <a:t> then</a:t>
            </a:r>
          </a:p>
          <a:p>
            <a:pPr algn="just">
              <a:spcBef>
                <a:spcPct val="0"/>
              </a:spcBef>
              <a:buClr>
                <a:srgbClr val="3333CC"/>
              </a:buClr>
              <a:buFont typeface="Arial" pitchFamily="34" charset="0"/>
              <a:buNone/>
              <a:defRPr/>
            </a:pPr>
            <a:r>
              <a:rPr lang="en-US" altLang="en-US" sz="2000" b="1" dirty="0">
                <a:latin typeface="+mj-lt"/>
                <a:cs typeface="Tahoma" pitchFamily="34" charset="0"/>
              </a:rPr>
              <a:t>vote in the Democratic party’s</a:t>
            </a:r>
          </a:p>
          <a:p>
            <a:pPr algn="just">
              <a:spcBef>
                <a:spcPct val="0"/>
              </a:spcBef>
              <a:buClr>
                <a:srgbClr val="3333CC"/>
              </a:buClr>
              <a:buFont typeface="Arial" pitchFamily="34" charset="0"/>
              <a:buNone/>
              <a:defRPr/>
            </a:pPr>
            <a:r>
              <a:rPr lang="en-US" altLang="en-US" sz="2000" b="1" dirty="0">
                <a:latin typeface="+mj-lt"/>
                <a:cs typeface="Tahoma" pitchFamily="34" charset="0"/>
              </a:rPr>
              <a:t>runoff election</a:t>
            </a:r>
            <a:r>
              <a:rPr lang="en-US" altLang="en-US" sz="2000" dirty="0">
                <a:latin typeface="+mj-lt"/>
                <a:cs typeface="Tahoma" pitchFamily="34" charset="0"/>
              </a:rPr>
              <a:t>.</a:t>
            </a:r>
          </a:p>
        </p:txBody>
      </p:sp>
      <p:sp>
        <p:nvSpPr>
          <p:cNvPr id="23557" name="Text Placeholder 2"/>
          <p:cNvSpPr>
            <a:spLocks noGrp="1"/>
          </p:cNvSpPr>
          <p:nvPr>
            <p:ph type="body" sz="quarter" idx="3"/>
          </p:nvPr>
        </p:nvSpPr>
        <p:spPr>
          <a:xfrm>
            <a:off x="4648200" y="762000"/>
            <a:ext cx="4041775" cy="639763"/>
          </a:xfrm>
        </p:spPr>
        <p:txBody>
          <a:bodyPr/>
          <a:lstStyle/>
          <a:p>
            <a:r>
              <a:rPr lang="en-US" altLang="en-US" dirty="0">
                <a:solidFill>
                  <a:srgbClr val="0000CC"/>
                </a:solidFill>
              </a:rPr>
              <a:t>Poll Workers:</a:t>
            </a:r>
          </a:p>
        </p:txBody>
      </p:sp>
      <p:sp>
        <p:nvSpPr>
          <p:cNvPr id="5" name="Content Placeholder 4"/>
          <p:cNvSpPr>
            <a:spLocks noGrp="1"/>
          </p:cNvSpPr>
          <p:nvPr>
            <p:ph sz="quarter" idx="4"/>
          </p:nvPr>
        </p:nvSpPr>
        <p:spPr>
          <a:xfrm>
            <a:off x="4648200" y="1447800"/>
            <a:ext cx="4041775" cy="2286000"/>
          </a:xfrm>
        </p:spPr>
        <p:txBody>
          <a:bodyPr/>
          <a:lstStyle/>
          <a:p>
            <a:pPr marL="0" indent="0" algn="just">
              <a:buFont typeface="Arial" pitchFamily="34" charset="0"/>
              <a:buNone/>
              <a:defRPr/>
            </a:pPr>
            <a:r>
              <a:rPr lang="en-US" altLang="en-US" sz="2000" b="1" dirty="0">
                <a:latin typeface="+mj-lt"/>
                <a:cs typeface="Tahoma" pitchFamily="34" charset="0"/>
              </a:rPr>
              <a:t>It is a felony, punishable by up to six years incarceration and a fine of up to $10,000, for a poll worker to </a:t>
            </a:r>
            <a:r>
              <a:rPr lang="en-US" altLang="en-US" sz="2000" b="1" u="sng" dirty="0">
                <a:solidFill>
                  <a:srgbClr val="0000CC"/>
                </a:solidFill>
                <a:latin typeface="+mj-lt"/>
                <a:cs typeface="Tahoma" pitchFamily="34" charset="0"/>
              </a:rPr>
              <a:t>knowingly permit </a:t>
            </a:r>
            <a:r>
              <a:rPr lang="en-US" altLang="en-US" sz="2000" b="1" dirty="0">
                <a:latin typeface="+mj-lt"/>
                <a:cs typeface="Tahoma" pitchFamily="34" charset="0"/>
              </a:rPr>
              <a:t>a person to vote other than his or her </a:t>
            </a:r>
            <a:r>
              <a:rPr lang="en-US" altLang="en-US" sz="2000" b="1" dirty="0">
                <a:solidFill>
                  <a:srgbClr val="0000CC"/>
                </a:solidFill>
                <a:latin typeface="+mj-lt"/>
                <a:cs typeface="Tahoma" pitchFamily="34" charset="0"/>
              </a:rPr>
              <a:t>legal ballot </a:t>
            </a:r>
            <a:r>
              <a:rPr lang="en-US" altLang="en-US" sz="2000" b="1" dirty="0">
                <a:latin typeface="+mj-lt"/>
                <a:cs typeface="Tahoma" pitchFamily="34" charset="0"/>
              </a:rPr>
              <a:t>or</a:t>
            </a:r>
            <a:r>
              <a:rPr lang="en-US" altLang="en-US" sz="2000" dirty="0">
                <a:latin typeface="+mj-lt"/>
                <a:cs typeface="Tahoma" pitchFamily="34" charset="0"/>
              </a:rPr>
              <a:t> </a:t>
            </a:r>
            <a:r>
              <a:rPr lang="en-US" altLang="en-US" sz="2000" b="1" dirty="0">
                <a:latin typeface="+mj-lt"/>
                <a:cs typeface="Tahoma" pitchFamily="34" charset="0"/>
              </a:rPr>
              <a:t>fraudulently permit a person to vote illegally. </a:t>
            </a:r>
          </a:p>
          <a:p>
            <a:pPr>
              <a:defRPr/>
            </a:pPr>
            <a:endParaRPr lang="en-US" dirty="0"/>
          </a:p>
        </p:txBody>
      </p:sp>
      <p:pic>
        <p:nvPicPr>
          <p:cNvPr id="23560" name="Picture 9" descr="https://bugs.freenas.org/attachments/3315/monopoly_jail_xlarge.jp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70617">
            <a:off x="5682558" y="4150699"/>
            <a:ext cx="1981905" cy="1936705"/>
          </a:xfrm>
          <a:prstGeom prst="rect">
            <a:avLst/>
          </a:prstGeom>
          <a:noFill/>
          <a:ln>
            <a:noFill/>
          </a:ln>
          <a:effectLst>
            <a:glow rad="127000">
              <a:srgbClr val="0000CC"/>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993555"/>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heel(1)">
                                      <p:cBhvr>
                                        <p:cTn id="7" dur="2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2C26E-069F-4449-8A3D-F2E96CB37D67}"/>
              </a:ext>
            </a:extLst>
          </p:cNvPr>
          <p:cNvSpPr>
            <a:spLocks noGrp="1"/>
          </p:cNvSpPr>
          <p:nvPr>
            <p:ph type="title"/>
          </p:nvPr>
        </p:nvSpPr>
        <p:spPr>
          <a:xfrm>
            <a:off x="457200" y="0"/>
            <a:ext cx="8229600" cy="1143000"/>
          </a:xfrm>
        </p:spPr>
        <p:txBody>
          <a:bodyPr>
            <a:normAutofit/>
          </a:bodyPr>
          <a:lstStyle/>
          <a:p>
            <a:r>
              <a:rPr lang="en-US" sz="3000" b="1" dirty="0">
                <a:solidFill>
                  <a:srgbClr val="0000CC"/>
                </a:solidFill>
              </a:rPr>
              <a:t>How to Process Voters into the Poll</a:t>
            </a:r>
            <a:br>
              <a:rPr lang="en-US" sz="2800" b="1" dirty="0">
                <a:solidFill>
                  <a:srgbClr val="0000CC"/>
                </a:solidFill>
              </a:rPr>
            </a:br>
            <a:r>
              <a:rPr lang="en-US" sz="2800" b="1" dirty="0">
                <a:solidFill>
                  <a:srgbClr val="0000CC"/>
                </a:solidFill>
              </a:rPr>
              <a:t>Step 10-11 - P.24</a:t>
            </a:r>
            <a:endParaRPr lang="en-US" dirty="0"/>
          </a:p>
        </p:txBody>
      </p:sp>
      <p:sp>
        <p:nvSpPr>
          <p:cNvPr id="6" name="Content Placeholder 5">
            <a:extLst>
              <a:ext uri="{FF2B5EF4-FFF2-40B4-BE49-F238E27FC236}">
                <a16:creationId xmlns:a16="http://schemas.microsoft.com/office/drawing/2014/main" id="{A4E24F02-559C-46A3-8C27-E245AC7C35A9}"/>
              </a:ext>
            </a:extLst>
          </p:cNvPr>
          <p:cNvSpPr>
            <a:spLocks noGrp="1"/>
          </p:cNvSpPr>
          <p:nvPr>
            <p:ph sz="half" idx="1"/>
          </p:nvPr>
        </p:nvSpPr>
        <p:spPr>
          <a:xfrm>
            <a:off x="466725" y="1924049"/>
            <a:ext cx="8001000" cy="1143001"/>
          </a:xfrm>
        </p:spPr>
        <p:txBody>
          <a:bodyPr>
            <a:normAutofit/>
          </a:bodyPr>
          <a:lstStyle/>
          <a:p>
            <a:r>
              <a:rPr lang="en-US" sz="2800" b="1" dirty="0">
                <a:solidFill>
                  <a:srgbClr val="0000CC"/>
                </a:solidFill>
              </a:rPr>
              <a:t>Step 11: </a:t>
            </a:r>
            <a:r>
              <a:rPr lang="en-US" dirty="0"/>
              <a:t>Select the “ID Provided/Issue Regular Ballot” box on the PVR List</a:t>
            </a:r>
          </a:p>
          <a:p>
            <a:endParaRPr lang="en-US" dirty="0"/>
          </a:p>
          <a:p>
            <a:endParaRPr lang="en-US" dirty="0"/>
          </a:p>
        </p:txBody>
      </p:sp>
      <p:pic>
        <p:nvPicPr>
          <p:cNvPr id="2" name="Picture 1">
            <a:extLst>
              <a:ext uri="{FF2B5EF4-FFF2-40B4-BE49-F238E27FC236}">
                <a16:creationId xmlns:a16="http://schemas.microsoft.com/office/drawing/2014/main" id="{F92164D1-EBD3-C7D1-93FF-E8350A207CD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 contrast="-46000"/>
                    </a14:imgEffect>
                  </a14:imgLayer>
                </a14:imgProps>
              </a:ext>
              <a:ext uri="{28A0092B-C50C-407E-A947-70E740481C1C}">
                <a14:useLocalDpi xmlns:a14="http://schemas.microsoft.com/office/drawing/2010/main" val="0"/>
              </a:ext>
            </a:extLst>
          </a:blip>
          <a:srcRect l="1163" t="3029" r="50633" b="5277"/>
          <a:stretch/>
        </p:blipFill>
        <p:spPr bwMode="auto">
          <a:xfrm>
            <a:off x="2057400" y="3429000"/>
            <a:ext cx="5791200" cy="3276600"/>
          </a:xfrm>
          <a:prstGeom prst="rect">
            <a:avLst/>
          </a:prstGeom>
          <a:ln w="19050">
            <a:solidFill>
              <a:schemeClr val="accent1"/>
            </a:solidFill>
          </a:ln>
          <a:extLst>
            <a:ext uri="{53640926-AAD7-44D8-BBD7-CCE9431645EC}">
              <a14:shadowObscured xmlns:a14="http://schemas.microsoft.com/office/drawing/2010/main"/>
            </a:ext>
          </a:extLst>
        </p:spPr>
      </p:pic>
      <p:sp>
        <p:nvSpPr>
          <p:cNvPr id="10" name="Arrow: Down 9">
            <a:extLst>
              <a:ext uri="{FF2B5EF4-FFF2-40B4-BE49-F238E27FC236}">
                <a16:creationId xmlns:a16="http://schemas.microsoft.com/office/drawing/2014/main" id="{08C50073-54C0-4B12-86B0-762C408F10B0}"/>
              </a:ext>
            </a:extLst>
          </p:cNvPr>
          <p:cNvSpPr/>
          <p:nvPr/>
        </p:nvSpPr>
        <p:spPr>
          <a:xfrm rot="5400000">
            <a:off x="6438900" y="3994150"/>
            <a:ext cx="533400" cy="1828800"/>
          </a:xfrm>
          <a:prstGeom prst="downArrow">
            <a:avLst>
              <a:gd name="adj1" fmla="val 50000"/>
              <a:gd name="adj2" fmla="val 8055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5">
            <a:extLst>
              <a:ext uri="{FF2B5EF4-FFF2-40B4-BE49-F238E27FC236}">
                <a16:creationId xmlns:a16="http://schemas.microsoft.com/office/drawing/2014/main" id="{A361AF69-3AA9-DD60-7B5A-2EED0CD229B7}"/>
              </a:ext>
            </a:extLst>
          </p:cNvPr>
          <p:cNvSpPr txBox="1">
            <a:spLocks/>
          </p:cNvSpPr>
          <p:nvPr/>
        </p:nvSpPr>
        <p:spPr>
          <a:xfrm>
            <a:off x="457200" y="1346199"/>
            <a:ext cx="8001000" cy="635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CC"/>
                </a:solidFill>
              </a:rPr>
              <a:t>Step 10: </a:t>
            </a:r>
            <a:r>
              <a:rPr lang="en-US" dirty="0"/>
              <a:t>Insert the blank Ballot into the printer</a:t>
            </a:r>
          </a:p>
        </p:txBody>
      </p:sp>
    </p:spTree>
    <p:extLst>
      <p:ext uri="{BB962C8B-B14F-4D97-AF65-F5344CB8AC3E}">
        <p14:creationId xmlns:p14="http://schemas.microsoft.com/office/powerpoint/2010/main" val="3911009261"/>
      </p:ext>
    </p:extLst>
  </p:cSld>
  <p:clrMapOvr>
    <a:masterClrMapping/>
  </p:clrMapOvr>
  <p:transition advClick="0" advTm="1000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43DF4CA-6FCB-A13E-E6B9-D6DC1415EE2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2000"/>
                    </a14:imgEffect>
                    <a14:imgEffect>
                      <a14:brightnessContrast bright="13000"/>
                    </a14:imgEffect>
                  </a14:imgLayer>
                </a14:imgProps>
              </a:ext>
            </a:extLst>
          </a:blip>
          <a:stretch>
            <a:fillRect/>
          </a:stretch>
        </p:blipFill>
        <p:spPr>
          <a:xfrm>
            <a:off x="4724400" y="3657600"/>
            <a:ext cx="4203291" cy="2743200"/>
          </a:xfrm>
          <a:prstGeom prst="rect">
            <a:avLst/>
          </a:prstGeom>
          <a:ln w="19050">
            <a:solidFill>
              <a:sysClr val="windowText" lastClr="000000"/>
            </a:solidFill>
          </a:ln>
        </p:spPr>
      </p:pic>
      <p:pic>
        <p:nvPicPr>
          <p:cNvPr id="7" name="Picture 6">
            <a:extLst>
              <a:ext uri="{FF2B5EF4-FFF2-40B4-BE49-F238E27FC236}">
                <a16:creationId xmlns:a16="http://schemas.microsoft.com/office/drawing/2014/main" id="{15E9CB80-F88D-878E-B340-20D6A4D6FD1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45000"/>
                    </a14:imgEffect>
                    <a14:imgEffect>
                      <a14:brightnessContrast bright="9000"/>
                    </a14:imgEffect>
                  </a14:imgLayer>
                </a14:imgProps>
              </a:ext>
            </a:extLst>
          </a:blip>
          <a:srcRect l="2325" t="5509" r="2325"/>
          <a:stretch/>
        </p:blipFill>
        <p:spPr>
          <a:xfrm>
            <a:off x="4724399" y="990600"/>
            <a:ext cx="4203291" cy="2590800"/>
          </a:xfrm>
          <a:prstGeom prst="rect">
            <a:avLst/>
          </a:prstGeom>
          <a:ln w="19050">
            <a:solidFill>
              <a:sysClr val="windowText" lastClr="000000"/>
            </a:solidFill>
          </a:ln>
        </p:spPr>
      </p:pic>
      <p:sp>
        <p:nvSpPr>
          <p:cNvPr id="5" name="Title 4">
            <a:extLst>
              <a:ext uri="{FF2B5EF4-FFF2-40B4-BE49-F238E27FC236}">
                <a16:creationId xmlns:a16="http://schemas.microsoft.com/office/drawing/2014/main" id="{D40A385D-D991-4D7B-8FE8-DB6B33D16B17}"/>
              </a:ext>
            </a:extLst>
          </p:cNvPr>
          <p:cNvSpPr>
            <a:spLocks noGrp="1"/>
          </p:cNvSpPr>
          <p:nvPr>
            <p:ph type="title"/>
          </p:nvPr>
        </p:nvSpPr>
        <p:spPr>
          <a:xfrm>
            <a:off x="468086" y="-80855"/>
            <a:ext cx="8229600" cy="995255"/>
          </a:xfrm>
        </p:spPr>
        <p:txBody>
          <a:bodyPr/>
          <a:lstStyle/>
          <a:p>
            <a:r>
              <a:rPr lang="en-US" sz="3000" b="1" dirty="0">
                <a:solidFill>
                  <a:srgbClr val="0000CC"/>
                </a:solidFill>
              </a:rPr>
              <a:t>How to Process Voters into the Poll</a:t>
            </a:r>
            <a:br>
              <a:rPr lang="en-US" sz="2800" b="1" dirty="0">
                <a:solidFill>
                  <a:srgbClr val="0000CC"/>
                </a:solidFill>
              </a:rPr>
            </a:br>
            <a:r>
              <a:rPr lang="en-US" sz="2800" b="1" dirty="0">
                <a:solidFill>
                  <a:srgbClr val="0000CC"/>
                </a:solidFill>
              </a:rPr>
              <a:t>Step 12-13 - P.24</a:t>
            </a:r>
            <a:endParaRPr lang="en-US" dirty="0"/>
          </a:p>
        </p:txBody>
      </p:sp>
      <p:sp>
        <p:nvSpPr>
          <p:cNvPr id="6" name="Content Placeholder 5">
            <a:extLst>
              <a:ext uri="{FF2B5EF4-FFF2-40B4-BE49-F238E27FC236}">
                <a16:creationId xmlns:a16="http://schemas.microsoft.com/office/drawing/2014/main" id="{F3541F96-D930-4E4B-8A0C-E1828BD0FBBD}"/>
              </a:ext>
            </a:extLst>
          </p:cNvPr>
          <p:cNvSpPr>
            <a:spLocks noGrp="1"/>
          </p:cNvSpPr>
          <p:nvPr>
            <p:ph sz="half" idx="1"/>
          </p:nvPr>
        </p:nvSpPr>
        <p:spPr>
          <a:xfrm>
            <a:off x="381000" y="914400"/>
            <a:ext cx="4114800" cy="5715000"/>
          </a:xfrm>
        </p:spPr>
        <p:txBody>
          <a:bodyPr>
            <a:normAutofit lnSpcReduction="10000"/>
          </a:bodyPr>
          <a:lstStyle/>
          <a:p>
            <a:r>
              <a:rPr lang="en-US" b="1" dirty="0">
                <a:solidFill>
                  <a:srgbClr val="0000CC"/>
                </a:solidFill>
              </a:rPr>
              <a:t>Step 12</a:t>
            </a:r>
            <a:r>
              <a:rPr lang="en-US" b="1" dirty="0"/>
              <a:t>: </a:t>
            </a:r>
            <a:r>
              <a:rPr lang="en-US" dirty="0"/>
              <a:t>Allow the voter to sign</a:t>
            </a:r>
          </a:p>
          <a:p>
            <a:pPr lvl="1"/>
            <a:r>
              <a:rPr lang="en-US" dirty="0"/>
              <a:t>The voter may choose to re-sign if the voter is unsatisfied with the current signature </a:t>
            </a:r>
          </a:p>
          <a:p>
            <a:pPr marL="339725" lvl="1" indent="-339725">
              <a:buFont typeface="Arial" panose="020B0604020202020204" pitchFamily="34" charset="0"/>
              <a:buChar char="•"/>
            </a:pPr>
            <a:r>
              <a:rPr lang="en-US" sz="2800" dirty="0"/>
              <a:t>Select “</a:t>
            </a:r>
            <a:r>
              <a:rPr lang="en-US" sz="2800" dirty="0">
                <a:solidFill>
                  <a:srgbClr val="0000CC"/>
                </a:solidFill>
              </a:rPr>
              <a:t>Done Signing</a:t>
            </a:r>
            <a:r>
              <a:rPr lang="en-US" sz="2800" dirty="0"/>
              <a:t>”</a:t>
            </a:r>
          </a:p>
          <a:p>
            <a:r>
              <a:rPr lang="en-US" b="1" dirty="0">
                <a:solidFill>
                  <a:srgbClr val="0000CC"/>
                </a:solidFill>
              </a:rPr>
              <a:t>Step 13</a:t>
            </a:r>
            <a:r>
              <a:rPr lang="en-US" b="1" dirty="0"/>
              <a:t>: </a:t>
            </a:r>
            <a:r>
              <a:rPr lang="en-US" dirty="0"/>
              <a:t>Click “</a:t>
            </a:r>
            <a:r>
              <a:rPr lang="en-US" dirty="0">
                <a:solidFill>
                  <a:srgbClr val="0000CC"/>
                </a:solidFill>
              </a:rPr>
              <a:t>Accept</a:t>
            </a:r>
            <a:r>
              <a:rPr lang="en-US" dirty="0"/>
              <a:t>” </a:t>
            </a:r>
          </a:p>
          <a:p>
            <a:endParaRPr lang="en-US" dirty="0"/>
          </a:p>
          <a:p>
            <a:r>
              <a:rPr lang="en-US" sz="2400" b="1" u="sng" dirty="0">
                <a:solidFill>
                  <a:srgbClr val="FF0000"/>
                </a:solidFill>
              </a:rPr>
              <a:t>DO NOT </a:t>
            </a:r>
            <a:r>
              <a:rPr lang="en-US" sz="2400" dirty="0"/>
              <a:t>reject a voter based on a comparison of signature if your poll book displays the voter’s signature at this point</a:t>
            </a:r>
          </a:p>
        </p:txBody>
      </p:sp>
      <p:sp>
        <p:nvSpPr>
          <p:cNvPr id="11" name="Oval 10">
            <a:extLst>
              <a:ext uri="{FF2B5EF4-FFF2-40B4-BE49-F238E27FC236}">
                <a16:creationId xmlns:a16="http://schemas.microsoft.com/office/drawing/2014/main" id="{45D18189-1F6E-4994-AE71-51AB7DA3F168}"/>
              </a:ext>
            </a:extLst>
          </p:cNvPr>
          <p:cNvSpPr/>
          <p:nvPr/>
        </p:nvSpPr>
        <p:spPr>
          <a:xfrm>
            <a:off x="7696200" y="3002502"/>
            <a:ext cx="1295400" cy="616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9743C89-92B6-4DE0-8DB3-1B511E1ADC87}"/>
              </a:ext>
            </a:extLst>
          </p:cNvPr>
          <p:cNvSpPr/>
          <p:nvPr/>
        </p:nvSpPr>
        <p:spPr>
          <a:xfrm>
            <a:off x="7632290" y="5848028"/>
            <a:ext cx="1295400" cy="616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859853"/>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ppt_w</p:attrName>
                                        </p:attrNameLst>
                                      </p:cBhvr>
                                      <p:tavLst>
                                        <p:tav tm="0" fmla="#ppt_w*sin(2.5*pi*$)">
                                          <p:val>
                                            <p:fltVal val="0"/>
                                          </p:val>
                                        </p:tav>
                                        <p:tav tm="100000">
                                          <p:val>
                                            <p:fltVal val="1"/>
                                          </p:val>
                                        </p:tav>
                                      </p:tavLst>
                                    </p:anim>
                                    <p:anim calcmode="lin" valueType="num">
                                      <p:cBhvr>
                                        <p:cTn id="3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7848-86A8-4769-9620-B1B46F9DA3AD}"/>
              </a:ext>
            </a:extLst>
          </p:cNvPr>
          <p:cNvSpPr>
            <a:spLocks noGrp="1"/>
          </p:cNvSpPr>
          <p:nvPr>
            <p:ph type="title"/>
          </p:nvPr>
        </p:nvSpPr>
        <p:spPr>
          <a:xfrm>
            <a:off x="457200" y="-67490"/>
            <a:ext cx="8229600" cy="1143000"/>
          </a:xfrm>
        </p:spPr>
        <p:txBody>
          <a:bodyPr/>
          <a:lstStyle/>
          <a:p>
            <a:r>
              <a:rPr lang="en-US" sz="3000" b="1" dirty="0">
                <a:solidFill>
                  <a:srgbClr val="0000CC"/>
                </a:solidFill>
              </a:rPr>
              <a:t>How to Process Voters into the Poll</a:t>
            </a:r>
            <a:br>
              <a:rPr lang="en-US" sz="2800" b="1" dirty="0">
                <a:solidFill>
                  <a:srgbClr val="0000CC"/>
                </a:solidFill>
              </a:rPr>
            </a:br>
            <a:r>
              <a:rPr lang="en-US" sz="2800" b="1" dirty="0">
                <a:solidFill>
                  <a:srgbClr val="0000CC"/>
                </a:solidFill>
              </a:rPr>
              <a:t>Step 14-15 - P.24</a:t>
            </a:r>
            <a:endParaRPr lang="en-US" dirty="0"/>
          </a:p>
        </p:txBody>
      </p:sp>
      <p:sp>
        <p:nvSpPr>
          <p:cNvPr id="3" name="Content Placeholder 2">
            <a:extLst>
              <a:ext uri="{FF2B5EF4-FFF2-40B4-BE49-F238E27FC236}">
                <a16:creationId xmlns:a16="http://schemas.microsoft.com/office/drawing/2014/main" id="{5EFB28CD-83AF-4993-80D7-342E43A84095}"/>
              </a:ext>
            </a:extLst>
          </p:cNvPr>
          <p:cNvSpPr>
            <a:spLocks noGrp="1"/>
          </p:cNvSpPr>
          <p:nvPr>
            <p:ph sz="half" idx="1"/>
          </p:nvPr>
        </p:nvSpPr>
        <p:spPr>
          <a:xfrm>
            <a:off x="228600" y="1166018"/>
            <a:ext cx="4038600" cy="5066065"/>
          </a:xfrm>
        </p:spPr>
        <p:txBody>
          <a:bodyPr>
            <a:normAutofit/>
          </a:bodyPr>
          <a:lstStyle/>
          <a:p>
            <a:endParaRPr lang="en-US" b="1" dirty="0">
              <a:solidFill>
                <a:srgbClr val="0000CC"/>
              </a:solidFill>
            </a:endParaRPr>
          </a:p>
          <a:p>
            <a:r>
              <a:rPr lang="en-US" b="1" dirty="0">
                <a:solidFill>
                  <a:srgbClr val="0000CC"/>
                </a:solidFill>
              </a:rPr>
              <a:t>Step 14</a:t>
            </a:r>
            <a:r>
              <a:rPr lang="en-US" b="1" dirty="0"/>
              <a:t>: </a:t>
            </a:r>
            <a:r>
              <a:rPr lang="en-US" dirty="0"/>
              <a:t>After the ballot prints select “</a:t>
            </a:r>
            <a:r>
              <a:rPr lang="en-US" dirty="0">
                <a:solidFill>
                  <a:srgbClr val="0000CC"/>
                </a:solidFill>
              </a:rPr>
              <a:t>Complete Check In</a:t>
            </a:r>
            <a:r>
              <a:rPr lang="en-US" dirty="0"/>
              <a:t>”</a:t>
            </a:r>
          </a:p>
          <a:p>
            <a:pPr marL="0" indent="0">
              <a:buNone/>
            </a:pPr>
            <a:endParaRPr lang="en-US" dirty="0"/>
          </a:p>
          <a:p>
            <a:r>
              <a:rPr lang="en-US" b="1" dirty="0">
                <a:solidFill>
                  <a:srgbClr val="0000CC"/>
                </a:solidFill>
              </a:rPr>
              <a:t>Step 15</a:t>
            </a:r>
            <a:r>
              <a:rPr lang="en-US" b="1" dirty="0"/>
              <a:t>: </a:t>
            </a:r>
            <a:r>
              <a:rPr lang="en-US" dirty="0">
                <a:solidFill>
                  <a:srgbClr val="0000CC"/>
                </a:solidFill>
              </a:rPr>
              <a:t>Provide the ballot to the voter </a:t>
            </a:r>
            <a:r>
              <a:rPr lang="en-US" dirty="0"/>
              <a:t>and instruct them where to go cast the ballot</a:t>
            </a:r>
          </a:p>
          <a:p>
            <a:endParaRPr lang="en-US" dirty="0"/>
          </a:p>
        </p:txBody>
      </p:sp>
      <p:pic>
        <p:nvPicPr>
          <p:cNvPr id="7" name="Picture 6">
            <a:extLst>
              <a:ext uri="{FF2B5EF4-FFF2-40B4-BE49-F238E27FC236}">
                <a16:creationId xmlns:a16="http://schemas.microsoft.com/office/drawing/2014/main" id="{52066629-0554-A21E-6DBB-AE68108A73E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1000"/>
                    </a14:imgEffect>
                    <a14:imgEffect>
                      <a14:brightnessContrast contrast="27000"/>
                    </a14:imgEffect>
                  </a14:imgLayer>
                </a14:imgProps>
              </a:ext>
            </a:extLst>
          </a:blip>
          <a:stretch>
            <a:fillRect/>
          </a:stretch>
        </p:blipFill>
        <p:spPr>
          <a:xfrm>
            <a:off x="4431907" y="1905000"/>
            <a:ext cx="4635893" cy="3216868"/>
          </a:xfrm>
          <a:prstGeom prst="rect">
            <a:avLst/>
          </a:prstGeom>
          <a:ln w="19050">
            <a:solidFill>
              <a:schemeClr val="accent1">
                <a:shade val="50000"/>
              </a:schemeClr>
            </a:solidFill>
          </a:ln>
        </p:spPr>
      </p:pic>
      <p:sp>
        <p:nvSpPr>
          <p:cNvPr id="12" name="Oval 11">
            <a:extLst>
              <a:ext uri="{FF2B5EF4-FFF2-40B4-BE49-F238E27FC236}">
                <a16:creationId xmlns:a16="http://schemas.microsoft.com/office/drawing/2014/main" id="{649F49E8-BAF7-49A1-879B-5BAD1584CFAD}"/>
              </a:ext>
            </a:extLst>
          </p:cNvPr>
          <p:cNvSpPr/>
          <p:nvPr/>
        </p:nvSpPr>
        <p:spPr>
          <a:xfrm>
            <a:off x="7762875" y="4504870"/>
            <a:ext cx="1295400" cy="616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4281643"/>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A5D785-3E9C-4B40-A900-26301A1F54C1}"/>
              </a:ext>
            </a:extLst>
          </p:cNvPr>
          <p:cNvSpPr>
            <a:spLocks noGrp="1"/>
          </p:cNvSpPr>
          <p:nvPr>
            <p:ph type="ctrTitle"/>
          </p:nvPr>
        </p:nvSpPr>
        <p:spPr>
          <a:xfrm>
            <a:off x="609600" y="21997"/>
            <a:ext cx="7772400" cy="892404"/>
          </a:xfrm>
        </p:spPr>
        <p:txBody>
          <a:bodyPr>
            <a:normAutofit fontScale="90000"/>
          </a:bodyPr>
          <a:lstStyle/>
          <a:p>
            <a:r>
              <a:rPr lang="en-US" dirty="0">
                <a:solidFill>
                  <a:srgbClr val="0000CC"/>
                </a:solidFill>
              </a:rPr>
              <a:t>Fail-safe Voting </a:t>
            </a:r>
            <a:br>
              <a:rPr lang="en-US" dirty="0">
                <a:solidFill>
                  <a:srgbClr val="0000CC"/>
                </a:solidFill>
              </a:rPr>
            </a:br>
            <a:r>
              <a:rPr lang="en-US" altLang="en-US" sz="2400" dirty="0">
                <a:solidFill>
                  <a:srgbClr val="0000CC"/>
                </a:solidFill>
                <a:cs typeface="Tahoma" pitchFamily="34" charset="0"/>
              </a:rPr>
              <a:t>(Pages 25-26 of training guide)</a:t>
            </a:r>
            <a:endParaRPr lang="en-US" sz="2400" dirty="0">
              <a:solidFill>
                <a:srgbClr val="0000CC"/>
              </a:solidFill>
            </a:endParaRPr>
          </a:p>
        </p:txBody>
      </p:sp>
      <p:sp>
        <p:nvSpPr>
          <p:cNvPr id="7" name="Text Placeholder 6">
            <a:extLst>
              <a:ext uri="{FF2B5EF4-FFF2-40B4-BE49-F238E27FC236}">
                <a16:creationId xmlns:a16="http://schemas.microsoft.com/office/drawing/2014/main" id="{53989BDD-338A-48FD-8846-C29DCD414A0B}"/>
              </a:ext>
            </a:extLst>
          </p:cNvPr>
          <p:cNvSpPr>
            <a:spLocks noGrp="1"/>
          </p:cNvSpPr>
          <p:nvPr>
            <p:ph type="subTitle" idx="1"/>
          </p:nvPr>
        </p:nvSpPr>
        <p:spPr>
          <a:xfrm>
            <a:off x="762000" y="954465"/>
            <a:ext cx="7315200" cy="1026735"/>
          </a:xfrm>
        </p:spPr>
        <p:txBody>
          <a:bodyPr>
            <a:normAutofit lnSpcReduction="10000"/>
          </a:bodyPr>
          <a:lstStyle/>
          <a:p>
            <a:r>
              <a:rPr lang="en-US" b="1" dirty="0"/>
              <a:t>Steps to take when the Voter’s Statements do not match the PVR List</a:t>
            </a:r>
          </a:p>
        </p:txBody>
      </p:sp>
      <p:sp>
        <p:nvSpPr>
          <p:cNvPr id="3" name="TextBox 2">
            <a:extLst>
              <a:ext uri="{FF2B5EF4-FFF2-40B4-BE49-F238E27FC236}">
                <a16:creationId xmlns:a16="http://schemas.microsoft.com/office/drawing/2014/main" id="{FC471914-6D6B-2422-ECBE-D57E1D413893}"/>
              </a:ext>
            </a:extLst>
          </p:cNvPr>
          <p:cNvSpPr txBox="1"/>
          <p:nvPr/>
        </p:nvSpPr>
        <p:spPr>
          <a:xfrm>
            <a:off x="738432" y="1904999"/>
            <a:ext cx="6576767" cy="4467057"/>
          </a:xfrm>
          <a:prstGeom prst="rect">
            <a:avLst/>
          </a:prstGeom>
          <a:noFill/>
        </p:spPr>
        <p:txBody>
          <a:bodyPr wrap="square">
            <a:spAutoFit/>
          </a:bodyPr>
          <a:lstStyle/>
          <a:p>
            <a:pPr marL="914400" lvl="1" indent="-457200">
              <a:lnSpc>
                <a:spcPct val="150000"/>
              </a:lnSpc>
              <a:spcBef>
                <a:spcPts val="0"/>
              </a:spcBef>
              <a:buClr>
                <a:srgbClr val="0000CC"/>
              </a:buClr>
              <a:buSzPct val="70000"/>
              <a:buFont typeface="Wingdings 3" panose="05040102010807070707" pitchFamily="18" charset="2"/>
              <a:buChar char="u"/>
              <a:defRPr/>
            </a:pPr>
            <a:r>
              <a:rPr lang="en-US" altLang="en-US" sz="2400" b="1" dirty="0">
                <a:latin typeface="+mj-lt"/>
                <a:cs typeface="Tahoma" pitchFamily="34" charset="0"/>
              </a:rPr>
              <a:t>Name provided differs with PVR List</a:t>
            </a:r>
            <a:endParaRPr lang="en-US" altLang="en-US" sz="2400" b="1" dirty="0">
              <a:solidFill>
                <a:srgbClr val="C00000"/>
              </a:solidFill>
              <a:latin typeface="+mj-lt"/>
              <a:cs typeface="Tahoma" pitchFamily="34" charset="0"/>
            </a:endParaRPr>
          </a:p>
          <a:p>
            <a:pPr marL="914400" lvl="1" indent="-457200">
              <a:lnSpc>
                <a:spcPct val="150000"/>
              </a:lnSpc>
              <a:spcBef>
                <a:spcPts val="0"/>
              </a:spcBef>
              <a:buClr>
                <a:srgbClr val="0000CC"/>
              </a:buClr>
              <a:buSzPct val="70000"/>
              <a:buFont typeface="Wingdings 3" panose="05040102010807070707" pitchFamily="18" charset="2"/>
              <a:buChar char="u"/>
              <a:defRPr/>
            </a:pPr>
            <a:r>
              <a:rPr lang="en-US" altLang="en-US" sz="2400" b="1" dirty="0">
                <a:latin typeface="+mj-lt"/>
                <a:cs typeface="Tahoma" pitchFamily="34" charset="0"/>
              </a:rPr>
              <a:t>DOB provided differs with PVR List</a:t>
            </a:r>
            <a:endParaRPr lang="en-US" altLang="en-US" sz="2400" b="1" dirty="0">
              <a:solidFill>
                <a:srgbClr val="C00000"/>
              </a:solidFill>
              <a:latin typeface="+mj-lt"/>
              <a:cs typeface="Tahoma" pitchFamily="34" charset="0"/>
            </a:endParaRPr>
          </a:p>
          <a:p>
            <a:pPr marL="914400" lvl="1" indent="-457200">
              <a:lnSpc>
                <a:spcPct val="150000"/>
              </a:lnSpc>
              <a:spcBef>
                <a:spcPts val="0"/>
              </a:spcBef>
              <a:buClr>
                <a:srgbClr val="0000CC"/>
              </a:buClr>
              <a:buSzPct val="70000"/>
              <a:buFont typeface="Wingdings 3" panose="05040102010807070707" pitchFamily="18" charset="2"/>
              <a:buChar char="u"/>
              <a:defRPr/>
            </a:pPr>
            <a:r>
              <a:rPr lang="en-US" altLang="en-US" sz="2400" b="1" dirty="0">
                <a:latin typeface="+mj-lt"/>
                <a:cs typeface="Tahoma" pitchFamily="34" charset="0"/>
              </a:rPr>
              <a:t>Address provided differs with PVR List</a:t>
            </a:r>
          </a:p>
          <a:p>
            <a:pPr marL="914400" lvl="1" indent="-457200">
              <a:lnSpc>
                <a:spcPct val="150000"/>
              </a:lnSpc>
              <a:spcBef>
                <a:spcPts val="0"/>
              </a:spcBef>
              <a:buClr>
                <a:srgbClr val="0000CC"/>
              </a:buClr>
              <a:buSzPct val="70000"/>
              <a:buFont typeface="Wingdings 3" panose="05040102010807070707" pitchFamily="18" charset="2"/>
              <a:buChar char="u"/>
              <a:defRPr/>
            </a:pPr>
            <a:r>
              <a:rPr lang="en-US" altLang="en-US" sz="2400" b="1" dirty="0">
                <a:latin typeface="+mj-lt"/>
                <a:cs typeface="Tahoma" pitchFamily="34" charset="0"/>
              </a:rPr>
              <a:t>Address</a:t>
            </a:r>
            <a:r>
              <a:rPr lang="en-US" altLang="en-US" sz="2400" b="1" dirty="0">
                <a:solidFill>
                  <a:srgbClr val="C00000"/>
                </a:solidFill>
                <a:latin typeface="+mj-lt"/>
                <a:cs typeface="Tahoma" pitchFamily="34" charset="0"/>
              </a:rPr>
              <a:t> </a:t>
            </a:r>
            <a:r>
              <a:rPr lang="en-US" altLang="en-US" sz="2400" b="1" dirty="0">
                <a:latin typeface="+mj-lt"/>
                <a:cs typeface="Tahoma" pitchFamily="34" charset="0"/>
              </a:rPr>
              <a:t>is not within precinct</a:t>
            </a:r>
          </a:p>
          <a:p>
            <a:pPr marL="914400" lvl="1" indent="-457200">
              <a:lnSpc>
                <a:spcPct val="150000"/>
              </a:lnSpc>
              <a:spcBef>
                <a:spcPts val="0"/>
              </a:spcBef>
              <a:buClr>
                <a:srgbClr val="0000CC"/>
              </a:buClr>
              <a:buSzPct val="70000"/>
              <a:buFont typeface="Wingdings 3" panose="05040102010807070707" pitchFamily="18" charset="2"/>
              <a:buChar char="u"/>
              <a:defRPr/>
            </a:pPr>
            <a:r>
              <a:rPr lang="en-US" altLang="en-US" sz="2400" b="1" dirty="0">
                <a:latin typeface="+mj-lt"/>
                <a:cs typeface="Tahoma" pitchFamily="34" charset="0"/>
              </a:rPr>
              <a:t>Voter registration cannot be verified</a:t>
            </a:r>
            <a:endParaRPr lang="en-US" sz="2400" b="1" dirty="0">
              <a:latin typeface="+mj-lt"/>
              <a:ea typeface="Tahoma" panose="020B0604030504040204" pitchFamily="34" charset="0"/>
              <a:cs typeface="Tahoma" pitchFamily="34" charset="0"/>
            </a:endParaRPr>
          </a:p>
          <a:p>
            <a:pPr marL="914400" lvl="1" indent="-457200">
              <a:lnSpc>
                <a:spcPct val="150000"/>
              </a:lnSpc>
              <a:spcBef>
                <a:spcPts val="0"/>
              </a:spcBef>
              <a:buClr>
                <a:srgbClr val="0000CC"/>
              </a:buClr>
              <a:buSzPct val="70000"/>
              <a:buFont typeface="Wingdings 3" panose="05040102010807070707" pitchFamily="18" charset="2"/>
              <a:buChar char="u"/>
              <a:defRPr/>
            </a:pPr>
            <a:r>
              <a:rPr lang="en-US" sz="2400" b="1" dirty="0">
                <a:latin typeface="+mj-lt"/>
                <a:ea typeface="Tahoma" panose="020B0604030504040204" pitchFamily="34" charset="0"/>
                <a:cs typeface="Tahoma" pitchFamily="34" charset="0"/>
              </a:rPr>
              <a:t>PVR notations:</a:t>
            </a:r>
          </a:p>
          <a:p>
            <a:pPr marL="1314450" lvl="2" indent="-457200">
              <a:lnSpc>
                <a:spcPct val="150000"/>
              </a:lnSpc>
              <a:spcBef>
                <a:spcPts val="0"/>
              </a:spcBef>
              <a:buClr>
                <a:srgbClr val="0000CC"/>
              </a:buClr>
              <a:buSzPct val="70000"/>
              <a:buFont typeface="Wingdings 3" panose="05040102010807070707" pitchFamily="18" charset="2"/>
              <a:buChar char="u"/>
              <a:defRPr/>
            </a:pPr>
            <a:r>
              <a:rPr lang="en-US" sz="2400" b="1" dirty="0">
                <a:latin typeface="+mj-lt"/>
                <a:ea typeface="Tahoma" panose="020B0604030504040204" pitchFamily="34" charset="0"/>
                <a:cs typeface="Tahoma" pitchFamily="34" charset="0"/>
              </a:rPr>
              <a:t>Voted Absentee</a:t>
            </a:r>
          </a:p>
          <a:p>
            <a:pPr marL="1314450" lvl="2" indent="-457200">
              <a:lnSpc>
                <a:spcPct val="150000"/>
              </a:lnSpc>
              <a:spcBef>
                <a:spcPts val="0"/>
              </a:spcBef>
              <a:buClr>
                <a:srgbClr val="0000CC"/>
              </a:buClr>
              <a:buSzPct val="70000"/>
              <a:buFont typeface="Wingdings 3" panose="05040102010807070707" pitchFamily="18" charset="2"/>
              <a:buChar char="u"/>
              <a:defRPr/>
            </a:pPr>
            <a:r>
              <a:rPr lang="en-US" sz="2400" b="1" dirty="0">
                <a:latin typeface="+mj-lt"/>
                <a:ea typeface="Tahoma" panose="020B0604030504040204" pitchFamily="34" charset="0"/>
                <a:cs typeface="Tahoma" pitchFamily="34" charset="0"/>
              </a:rPr>
              <a:t>Voted Early</a:t>
            </a:r>
            <a:endParaRPr lang="en-US" altLang="en-US" sz="2400" b="1" dirty="0">
              <a:solidFill>
                <a:srgbClr val="C00000"/>
              </a:solidFill>
              <a:latin typeface="+mj-lt"/>
            </a:endParaRPr>
          </a:p>
        </p:txBody>
      </p:sp>
    </p:spTree>
    <p:extLst>
      <p:ext uri="{BB962C8B-B14F-4D97-AF65-F5344CB8AC3E}">
        <p14:creationId xmlns:p14="http://schemas.microsoft.com/office/powerpoint/2010/main" val="71618752"/>
      </p:ext>
    </p:extLst>
  </p:cSld>
  <p:clrMapOvr>
    <a:masterClrMapping/>
  </p:clrMapOvr>
  <p:transition advClick="0" advTm="10000">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F5D51B-08C9-402E-962C-500532AE5C88}"/>
              </a:ext>
            </a:extLst>
          </p:cNvPr>
          <p:cNvSpPr>
            <a:spLocks noGrp="1"/>
          </p:cNvSpPr>
          <p:nvPr>
            <p:ph type="title"/>
          </p:nvPr>
        </p:nvSpPr>
        <p:spPr/>
        <p:txBody>
          <a:bodyPr>
            <a:normAutofit/>
          </a:bodyPr>
          <a:lstStyle/>
          <a:p>
            <a:r>
              <a:rPr lang="en-US" sz="3500" b="1" dirty="0">
                <a:solidFill>
                  <a:srgbClr val="0000CC"/>
                </a:solidFill>
              </a:rPr>
              <a:t>Fail-safe Voting</a:t>
            </a:r>
          </a:p>
        </p:txBody>
      </p:sp>
      <p:sp>
        <p:nvSpPr>
          <p:cNvPr id="6" name="Content Placeholder 5">
            <a:extLst>
              <a:ext uri="{FF2B5EF4-FFF2-40B4-BE49-F238E27FC236}">
                <a16:creationId xmlns:a16="http://schemas.microsoft.com/office/drawing/2014/main" id="{78B98DCE-966E-46C1-A917-76B8EAC5AFEA}"/>
              </a:ext>
            </a:extLst>
          </p:cNvPr>
          <p:cNvSpPr>
            <a:spLocks noGrp="1"/>
          </p:cNvSpPr>
          <p:nvPr>
            <p:ph idx="1"/>
          </p:nvPr>
        </p:nvSpPr>
        <p:spPr/>
        <p:txBody>
          <a:bodyPr/>
          <a:lstStyle/>
          <a:p>
            <a:r>
              <a:rPr lang="en-US" dirty="0"/>
              <a:t>If a person attempts to vote and asserts, they are eligible to vote in the election then </a:t>
            </a:r>
            <a:r>
              <a:rPr lang="en-US" dirty="0">
                <a:solidFill>
                  <a:srgbClr val="FF0000"/>
                </a:solidFill>
              </a:rPr>
              <a:t>one of three things must happen</a:t>
            </a:r>
            <a:r>
              <a:rPr lang="en-US" dirty="0"/>
              <a:t>:</a:t>
            </a:r>
          </a:p>
          <a:p>
            <a:pPr lvl="1"/>
            <a:r>
              <a:rPr lang="en-US" dirty="0"/>
              <a:t>The voter votes a </a:t>
            </a:r>
            <a:r>
              <a:rPr lang="en-US" dirty="0">
                <a:solidFill>
                  <a:srgbClr val="0000CC"/>
                </a:solidFill>
              </a:rPr>
              <a:t>Regular Ballot;</a:t>
            </a:r>
          </a:p>
          <a:p>
            <a:pPr lvl="1"/>
            <a:r>
              <a:rPr lang="en-US" dirty="0"/>
              <a:t>The voter votes a </a:t>
            </a:r>
            <a:r>
              <a:rPr lang="en-US" dirty="0">
                <a:solidFill>
                  <a:srgbClr val="0000CC"/>
                </a:solidFill>
              </a:rPr>
              <a:t>Provisional Ballot; </a:t>
            </a:r>
            <a:r>
              <a:rPr lang="en-US" dirty="0"/>
              <a:t>or</a:t>
            </a:r>
            <a:endParaRPr lang="en-US" dirty="0">
              <a:solidFill>
                <a:srgbClr val="0000CC"/>
              </a:solidFill>
            </a:endParaRPr>
          </a:p>
          <a:p>
            <a:pPr lvl="1"/>
            <a:r>
              <a:rPr lang="en-US" dirty="0"/>
              <a:t>If you </a:t>
            </a:r>
            <a:r>
              <a:rPr lang="en-US" u="sng" dirty="0"/>
              <a:t>do not have vote centers</a:t>
            </a:r>
            <a:r>
              <a:rPr lang="en-US" dirty="0"/>
              <a:t>, the </a:t>
            </a:r>
            <a:r>
              <a:rPr lang="en-US" dirty="0">
                <a:solidFill>
                  <a:srgbClr val="0000CC"/>
                </a:solidFill>
              </a:rPr>
              <a:t>voter is sent to another poll</a:t>
            </a:r>
            <a:r>
              <a:rPr lang="en-US" dirty="0"/>
              <a:t> that has the </a:t>
            </a:r>
            <a:r>
              <a:rPr lang="en-US" u="sng" dirty="0"/>
              <a:t>correct ballot style </a:t>
            </a:r>
            <a:r>
              <a:rPr lang="en-US" dirty="0"/>
              <a:t>available.  </a:t>
            </a:r>
          </a:p>
        </p:txBody>
      </p:sp>
    </p:spTree>
    <p:extLst>
      <p:ext uri="{BB962C8B-B14F-4D97-AF65-F5344CB8AC3E}">
        <p14:creationId xmlns:p14="http://schemas.microsoft.com/office/powerpoint/2010/main" val="2826612752"/>
      </p:ext>
    </p:extLst>
  </p:cSld>
  <p:clrMapOvr>
    <a:masterClrMapping/>
  </p:clrMapOvr>
  <p:transition advClick="0" advTm="10000">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A326-A6ED-4015-AC6B-2A4A2E3910FD}"/>
              </a:ext>
            </a:extLst>
          </p:cNvPr>
          <p:cNvSpPr>
            <a:spLocks noGrp="1"/>
          </p:cNvSpPr>
          <p:nvPr>
            <p:ph type="title"/>
          </p:nvPr>
        </p:nvSpPr>
        <p:spPr/>
        <p:txBody>
          <a:bodyPr/>
          <a:lstStyle/>
          <a:p>
            <a:r>
              <a:rPr lang="en-US" sz="2800" b="1" dirty="0">
                <a:solidFill>
                  <a:srgbClr val="0000CC"/>
                </a:solidFill>
              </a:rPr>
              <a:t>Voter States an Address that does not Compare</a:t>
            </a:r>
            <a:br>
              <a:rPr lang="en-US" sz="2800" b="1" dirty="0">
                <a:solidFill>
                  <a:srgbClr val="0000CC"/>
                </a:solidFill>
              </a:rPr>
            </a:br>
            <a:r>
              <a:rPr lang="en-US" sz="2800" b="1" dirty="0">
                <a:solidFill>
                  <a:srgbClr val="0000CC"/>
                </a:solidFill>
              </a:rPr>
              <a:t>(Fail-safe Voting) P.25-26</a:t>
            </a:r>
            <a:endParaRPr lang="en-US" dirty="0"/>
          </a:p>
        </p:txBody>
      </p:sp>
      <p:sp>
        <p:nvSpPr>
          <p:cNvPr id="6" name="Text Placeholder 5">
            <a:extLst>
              <a:ext uri="{FF2B5EF4-FFF2-40B4-BE49-F238E27FC236}">
                <a16:creationId xmlns:a16="http://schemas.microsoft.com/office/drawing/2014/main" id="{2F1FF547-42FC-43A4-A60A-D7C16DCA1394}"/>
              </a:ext>
            </a:extLst>
          </p:cNvPr>
          <p:cNvSpPr>
            <a:spLocks noGrp="1"/>
          </p:cNvSpPr>
          <p:nvPr>
            <p:ph type="body" idx="1"/>
          </p:nvPr>
        </p:nvSpPr>
        <p:spPr/>
        <p:txBody>
          <a:bodyPr/>
          <a:lstStyle/>
          <a:p>
            <a:r>
              <a:rPr lang="en-US" dirty="0"/>
              <a:t>Situation </a:t>
            </a:r>
          </a:p>
        </p:txBody>
      </p:sp>
      <p:sp>
        <p:nvSpPr>
          <p:cNvPr id="7" name="Content Placeholder 6">
            <a:extLst>
              <a:ext uri="{FF2B5EF4-FFF2-40B4-BE49-F238E27FC236}">
                <a16:creationId xmlns:a16="http://schemas.microsoft.com/office/drawing/2014/main" id="{3F874F1B-6CDC-414E-ADFA-ED061668C00C}"/>
              </a:ext>
            </a:extLst>
          </p:cNvPr>
          <p:cNvSpPr>
            <a:spLocks noGrp="1"/>
          </p:cNvSpPr>
          <p:nvPr>
            <p:ph sz="half" idx="2"/>
          </p:nvPr>
        </p:nvSpPr>
        <p:spPr/>
        <p:txBody>
          <a:bodyPr>
            <a:normAutofit/>
          </a:bodyPr>
          <a:lstStyle/>
          <a:p>
            <a:r>
              <a:rPr lang="en-US" dirty="0"/>
              <a:t>Voter states their address</a:t>
            </a:r>
          </a:p>
          <a:p>
            <a:r>
              <a:rPr lang="en-US" dirty="0"/>
              <a:t>The poll workers compare the stated address to the PVR List </a:t>
            </a:r>
          </a:p>
          <a:p>
            <a:r>
              <a:rPr lang="en-US" dirty="0"/>
              <a:t>Address in the PVR List </a:t>
            </a:r>
            <a:r>
              <a:rPr lang="en-US" dirty="0">
                <a:solidFill>
                  <a:srgbClr val="0000CC"/>
                </a:solidFill>
              </a:rPr>
              <a:t>differs</a:t>
            </a:r>
            <a:r>
              <a:rPr lang="en-US" dirty="0"/>
              <a:t> from the stated address </a:t>
            </a:r>
          </a:p>
          <a:p>
            <a:endParaRPr lang="en-US" dirty="0"/>
          </a:p>
        </p:txBody>
      </p:sp>
      <p:sp>
        <p:nvSpPr>
          <p:cNvPr id="8" name="Text Placeholder 7">
            <a:extLst>
              <a:ext uri="{FF2B5EF4-FFF2-40B4-BE49-F238E27FC236}">
                <a16:creationId xmlns:a16="http://schemas.microsoft.com/office/drawing/2014/main" id="{27D4E374-DFB2-40A6-BA79-45B70EB21FA9}"/>
              </a:ext>
            </a:extLst>
          </p:cNvPr>
          <p:cNvSpPr>
            <a:spLocks noGrp="1"/>
          </p:cNvSpPr>
          <p:nvPr>
            <p:ph type="body" sz="quarter" idx="3"/>
          </p:nvPr>
        </p:nvSpPr>
        <p:spPr/>
        <p:txBody>
          <a:bodyPr/>
          <a:lstStyle/>
          <a:p>
            <a:r>
              <a:rPr lang="en-US" dirty="0"/>
              <a:t>How To Proceed </a:t>
            </a:r>
          </a:p>
        </p:txBody>
      </p:sp>
      <p:sp>
        <p:nvSpPr>
          <p:cNvPr id="9" name="Content Placeholder 8">
            <a:extLst>
              <a:ext uri="{FF2B5EF4-FFF2-40B4-BE49-F238E27FC236}">
                <a16:creationId xmlns:a16="http://schemas.microsoft.com/office/drawing/2014/main" id="{65F53329-B655-48B3-B53C-3B83A941BBFD}"/>
              </a:ext>
            </a:extLst>
          </p:cNvPr>
          <p:cNvSpPr>
            <a:spLocks noGrp="1"/>
          </p:cNvSpPr>
          <p:nvPr>
            <p:ph sz="quarter" idx="4"/>
          </p:nvPr>
        </p:nvSpPr>
        <p:spPr/>
        <p:txBody>
          <a:bodyPr>
            <a:normAutofit/>
          </a:bodyPr>
          <a:lstStyle/>
          <a:p>
            <a:r>
              <a:rPr lang="en-US" dirty="0"/>
              <a:t>Turn the voter over to the </a:t>
            </a:r>
            <a:r>
              <a:rPr lang="en-US" u="sng" dirty="0">
                <a:solidFill>
                  <a:srgbClr val="0000CC"/>
                </a:solidFill>
              </a:rPr>
              <a:t>Poll Judge</a:t>
            </a:r>
            <a:r>
              <a:rPr lang="en-US" dirty="0">
                <a:solidFill>
                  <a:srgbClr val="0000CC"/>
                </a:solidFill>
              </a:rPr>
              <a:t> </a:t>
            </a:r>
          </a:p>
          <a:p>
            <a:r>
              <a:rPr lang="en-US" b="1" u="sng" dirty="0"/>
              <a:t>DO NOT </a:t>
            </a:r>
            <a:r>
              <a:rPr lang="en-US" dirty="0"/>
              <a:t>proceed unless you or your </a:t>
            </a:r>
            <a:r>
              <a:rPr lang="en-US" u="sng" dirty="0"/>
              <a:t>Poll Judge</a:t>
            </a:r>
            <a:r>
              <a:rPr lang="en-US" dirty="0"/>
              <a:t> have </a:t>
            </a:r>
            <a:r>
              <a:rPr lang="en-US" dirty="0">
                <a:solidFill>
                  <a:srgbClr val="0000CC"/>
                </a:solidFill>
              </a:rPr>
              <a:t>called the County Clerk</a:t>
            </a:r>
            <a:endParaRPr lang="en-US" dirty="0"/>
          </a:p>
          <a:p>
            <a:pPr lvl="1"/>
            <a:r>
              <a:rPr lang="en-US" b="1" dirty="0"/>
              <a:t>ALWAYS!</a:t>
            </a:r>
          </a:p>
          <a:p>
            <a:r>
              <a:rPr lang="en-US" dirty="0"/>
              <a:t>Follow instructions of your </a:t>
            </a:r>
            <a:r>
              <a:rPr lang="en-US" u="sng" dirty="0"/>
              <a:t>Poll Judge</a:t>
            </a:r>
            <a:r>
              <a:rPr lang="en-US" dirty="0"/>
              <a:t> and/or the County Clerk</a:t>
            </a:r>
          </a:p>
          <a:p>
            <a:endParaRPr lang="en-US" dirty="0"/>
          </a:p>
          <a:p>
            <a:pPr marL="457200" lvl="1" indent="0">
              <a:buNone/>
            </a:pPr>
            <a:endParaRPr lang="en-US" dirty="0"/>
          </a:p>
        </p:txBody>
      </p:sp>
    </p:spTree>
    <p:extLst>
      <p:ext uri="{BB962C8B-B14F-4D97-AF65-F5344CB8AC3E}">
        <p14:creationId xmlns:p14="http://schemas.microsoft.com/office/powerpoint/2010/main" val="3612690705"/>
      </p:ext>
    </p:extLst>
  </p:cSld>
  <p:clrMapOvr>
    <a:masterClrMapping/>
  </p:clrMapOvr>
  <p:transition advClick="0" advTm="10000">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5E02-4996-4619-81D7-386C0DE5B253}"/>
              </a:ext>
            </a:extLst>
          </p:cNvPr>
          <p:cNvSpPr>
            <a:spLocks noGrp="1"/>
          </p:cNvSpPr>
          <p:nvPr>
            <p:ph type="title"/>
          </p:nvPr>
        </p:nvSpPr>
        <p:spPr>
          <a:xfrm>
            <a:off x="457200" y="76200"/>
            <a:ext cx="8229600" cy="1143000"/>
          </a:xfrm>
        </p:spPr>
        <p:txBody>
          <a:bodyPr/>
          <a:lstStyle/>
          <a:p>
            <a:r>
              <a:rPr lang="en-US" sz="2800" b="1" dirty="0">
                <a:solidFill>
                  <a:srgbClr val="0000CC"/>
                </a:solidFill>
              </a:rPr>
              <a:t>Voter States an Address that Does Not Compare</a:t>
            </a:r>
            <a:br>
              <a:rPr lang="en-US" sz="2800" b="1" dirty="0">
                <a:solidFill>
                  <a:srgbClr val="0000CC"/>
                </a:solidFill>
              </a:rPr>
            </a:br>
            <a:r>
              <a:rPr lang="en-US" sz="2800" b="1" dirty="0">
                <a:solidFill>
                  <a:srgbClr val="0000CC"/>
                </a:solidFill>
              </a:rPr>
              <a:t>(Fail-safe Voting) P.25-26</a:t>
            </a:r>
            <a:endParaRPr lang="en-US" dirty="0"/>
          </a:p>
        </p:txBody>
      </p:sp>
      <p:sp>
        <p:nvSpPr>
          <p:cNvPr id="10" name="Text Placeholder 9">
            <a:extLst>
              <a:ext uri="{FF2B5EF4-FFF2-40B4-BE49-F238E27FC236}">
                <a16:creationId xmlns:a16="http://schemas.microsoft.com/office/drawing/2014/main" id="{8A965FDB-42A2-45A2-B4F8-4ABF480BCA68}"/>
              </a:ext>
            </a:extLst>
          </p:cNvPr>
          <p:cNvSpPr>
            <a:spLocks noGrp="1"/>
          </p:cNvSpPr>
          <p:nvPr>
            <p:ph type="body" idx="1"/>
          </p:nvPr>
        </p:nvSpPr>
        <p:spPr>
          <a:xfrm>
            <a:off x="228600" y="1219200"/>
            <a:ext cx="4800600" cy="955675"/>
          </a:xfrm>
        </p:spPr>
        <p:txBody>
          <a:bodyPr>
            <a:normAutofit fontScale="85000" lnSpcReduction="20000"/>
          </a:bodyPr>
          <a:lstStyle/>
          <a:p>
            <a:r>
              <a:rPr lang="en-US" dirty="0"/>
              <a:t>New address in county and </a:t>
            </a:r>
            <a:r>
              <a:rPr lang="en-US" u="sng" dirty="0"/>
              <a:t>NOT</a:t>
            </a:r>
            <a:r>
              <a:rPr lang="en-US" dirty="0"/>
              <a:t> assigned to this polling site </a:t>
            </a:r>
          </a:p>
          <a:p>
            <a:pPr marL="800100" lvl="1" indent="-342900">
              <a:buSzPct val="120000"/>
              <a:buFont typeface="Arial" panose="020B0604020202020204" pitchFamily="34" charset="0"/>
              <a:buChar char="•"/>
            </a:pPr>
            <a:r>
              <a:rPr lang="en-US" sz="2400" u="sng" dirty="0">
                <a:solidFill>
                  <a:srgbClr val="FF0000"/>
                </a:solidFill>
              </a:rPr>
              <a:t>NON - VOTE CENTER COUNTY</a:t>
            </a:r>
          </a:p>
        </p:txBody>
      </p:sp>
      <p:sp>
        <p:nvSpPr>
          <p:cNvPr id="8" name="Content Placeholder 7">
            <a:extLst>
              <a:ext uri="{FF2B5EF4-FFF2-40B4-BE49-F238E27FC236}">
                <a16:creationId xmlns:a16="http://schemas.microsoft.com/office/drawing/2014/main" id="{0A0BE0C0-E7ED-4059-97F3-6EDF1F690915}"/>
              </a:ext>
            </a:extLst>
          </p:cNvPr>
          <p:cNvSpPr>
            <a:spLocks noGrp="1"/>
          </p:cNvSpPr>
          <p:nvPr>
            <p:ph sz="half" idx="2"/>
          </p:nvPr>
        </p:nvSpPr>
        <p:spPr>
          <a:xfrm>
            <a:off x="457200" y="2174874"/>
            <a:ext cx="4040188" cy="4408488"/>
          </a:xfrm>
        </p:spPr>
        <p:txBody>
          <a:bodyPr>
            <a:normAutofit fontScale="92500" lnSpcReduction="20000"/>
          </a:bodyPr>
          <a:lstStyle/>
          <a:p>
            <a:pPr marL="576263"/>
            <a:r>
              <a:rPr lang="en-US" dirty="0"/>
              <a:t>If the address stated by the voter is in the same county (and Congressional District) and the voters at the new address also vote at this poll:</a:t>
            </a:r>
          </a:p>
          <a:p>
            <a:pPr lvl="1"/>
            <a:r>
              <a:rPr lang="en-US" dirty="0"/>
              <a:t>Votes a regular ballot </a:t>
            </a:r>
          </a:p>
          <a:p>
            <a:pPr lvl="1"/>
            <a:r>
              <a:rPr lang="en-US" dirty="0"/>
              <a:t>Must be sent to the new address polling site with “Change in Polling Site Authorization Form” </a:t>
            </a:r>
          </a:p>
          <a:p>
            <a:pPr lvl="1"/>
            <a:r>
              <a:rPr lang="en-US" dirty="0"/>
              <a:t>Voter </a:t>
            </a:r>
            <a:r>
              <a:rPr lang="en-US" b="1" u="sng" dirty="0">
                <a:solidFill>
                  <a:srgbClr val="FF0000"/>
                </a:solidFill>
              </a:rPr>
              <a:t>MUST</a:t>
            </a:r>
            <a:r>
              <a:rPr lang="en-US" dirty="0"/>
              <a:t> complete and return an updated voter registration application</a:t>
            </a:r>
          </a:p>
          <a:p>
            <a:pPr lvl="1"/>
            <a:r>
              <a:rPr lang="en-US" dirty="0"/>
              <a:t>Must be instructed on how to find the new poll   </a:t>
            </a:r>
          </a:p>
        </p:txBody>
      </p:sp>
      <p:pic>
        <p:nvPicPr>
          <p:cNvPr id="4" name="Content Placeholder 3">
            <a:extLst>
              <a:ext uri="{FF2B5EF4-FFF2-40B4-BE49-F238E27FC236}">
                <a16:creationId xmlns:a16="http://schemas.microsoft.com/office/drawing/2014/main" id="{6428E64A-24F1-4ED7-AECB-AF46C859661D}"/>
              </a:ext>
            </a:extLst>
          </p:cNvPr>
          <p:cNvPicPr>
            <a:picLocks noGrp="1" noChangeAspect="1"/>
          </p:cNvPicPr>
          <p:nvPr>
            <p:ph sz="quarter" idx="4"/>
          </p:nvPr>
        </p:nvPicPr>
        <p:blipFill>
          <a:blip r:embed="rId3"/>
          <a:stretch>
            <a:fillRect/>
          </a:stretch>
        </p:blipFill>
        <p:spPr>
          <a:xfrm>
            <a:off x="5257800" y="1346911"/>
            <a:ext cx="3429000" cy="4215689"/>
          </a:xfrm>
          <a:prstGeom prst="rect">
            <a:avLst/>
          </a:prstGeom>
        </p:spPr>
      </p:pic>
      <p:sp>
        <p:nvSpPr>
          <p:cNvPr id="3" name="TextBox 2">
            <a:extLst>
              <a:ext uri="{FF2B5EF4-FFF2-40B4-BE49-F238E27FC236}">
                <a16:creationId xmlns:a16="http://schemas.microsoft.com/office/drawing/2014/main" id="{D534F163-AC1A-4E7C-B5DF-B92BA5342F5A}"/>
              </a:ext>
            </a:extLst>
          </p:cNvPr>
          <p:cNvSpPr txBox="1"/>
          <p:nvPr/>
        </p:nvSpPr>
        <p:spPr>
          <a:xfrm>
            <a:off x="5029200" y="5562600"/>
            <a:ext cx="3429000" cy="923330"/>
          </a:xfrm>
          <a:prstGeom prst="rect">
            <a:avLst/>
          </a:prstGeom>
          <a:noFill/>
        </p:spPr>
        <p:txBody>
          <a:bodyPr wrap="square" rtlCol="0">
            <a:spAutoFit/>
          </a:bodyPr>
          <a:lstStyle/>
          <a:p>
            <a:pPr algn="just"/>
            <a:r>
              <a:rPr lang="en-US" dirty="0">
                <a:solidFill>
                  <a:srgbClr val="C00000"/>
                </a:solidFill>
              </a:rPr>
              <a:t>WHAT IF THE ADDRESS COULD NOT BE LOCATED IN THE COUNTY – Vote Provisional</a:t>
            </a:r>
          </a:p>
        </p:txBody>
      </p:sp>
    </p:spTree>
    <p:extLst>
      <p:ext uri="{BB962C8B-B14F-4D97-AF65-F5344CB8AC3E}">
        <p14:creationId xmlns:p14="http://schemas.microsoft.com/office/powerpoint/2010/main" val="3713789803"/>
      </p:ext>
    </p:extLst>
  </p:cSld>
  <p:clrMapOvr>
    <a:masterClrMapping/>
  </p:clrMapOvr>
  <p:transition advClick="0" advTm="10000">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A326-A6ED-4015-AC6B-2A4A2E3910FD}"/>
              </a:ext>
            </a:extLst>
          </p:cNvPr>
          <p:cNvSpPr>
            <a:spLocks noGrp="1"/>
          </p:cNvSpPr>
          <p:nvPr>
            <p:ph type="title"/>
          </p:nvPr>
        </p:nvSpPr>
        <p:spPr/>
        <p:txBody>
          <a:bodyPr/>
          <a:lstStyle/>
          <a:p>
            <a:r>
              <a:rPr lang="en-US" sz="2800" b="1" dirty="0">
                <a:solidFill>
                  <a:srgbClr val="0000CC"/>
                </a:solidFill>
              </a:rPr>
              <a:t>Voter not In the PVR List</a:t>
            </a:r>
            <a:br>
              <a:rPr lang="en-US" sz="2800" b="1" dirty="0">
                <a:solidFill>
                  <a:srgbClr val="0000CC"/>
                </a:solidFill>
              </a:rPr>
            </a:br>
            <a:r>
              <a:rPr lang="en-US" sz="2800" b="1" dirty="0">
                <a:solidFill>
                  <a:srgbClr val="0000CC"/>
                </a:solidFill>
              </a:rPr>
              <a:t>(Fail-safe Voting) P.26</a:t>
            </a:r>
            <a:endParaRPr lang="en-US" dirty="0"/>
          </a:p>
        </p:txBody>
      </p:sp>
      <p:sp>
        <p:nvSpPr>
          <p:cNvPr id="6" name="Text Placeholder 5">
            <a:extLst>
              <a:ext uri="{FF2B5EF4-FFF2-40B4-BE49-F238E27FC236}">
                <a16:creationId xmlns:a16="http://schemas.microsoft.com/office/drawing/2014/main" id="{2F1FF547-42FC-43A4-A60A-D7C16DCA1394}"/>
              </a:ext>
            </a:extLst>
          </p:cNvPr>
          <p:cNvSpPr>
            <a:spLocks noGrp="1"/>
          </p:cNvSpPr>
          <p:nvPr>
            <p:ph type="body" idx="1"/>
          </p:nvPr>
        </p:nvSpPr>
        <p:spPr/>
        <p:txBody>
          <a:bodyPr/>
          <a:lstStyle/>
          <a:p>
            <a:r>
              <a:rPr lang="en-US" dirty="0"/>
              <a:t>Situation </a:t>
            </a:r>
          </a:p>
        </p:txBody>
      </p:sp>
      <p:sp>
        <p:nvSpPr>
          <p:cNvPr id="7" name="Content Placeholder 6">
            <a:extLst>
              <a:ext uri="{FF2B5EF4-FFF2-40B4-BE49-F238E27FC236}">
                <a16:creationId xmlns:a16="http://schemas.microsoft.com/office/drawing/2014/main" id="{3F874F1B-6CDC-414E-ADFA-ED061668C00C}"/>
              </a:ext>
            </a:extLst>
          </p:cNvPr>
          <p:cNvSpPr>
            <a:spLocks noGrp="1"/>
          </p:cNvSpPr>
          <p:nvPr>
            <p:ph sz="half" idx="2"/>
          </p:nvPr>
        </p:nvSpPr>
        <p:spPr/>
        <p:txBody>
          <a:bodyPr>
            <a:normAutofit/>
          </a:bodyPr>
          <a:lstStyle/>
          <a:p>
            <a:r>
              <a:rPr lang="en-US" dirty="0"/>
              <a:t>Voter states their name, address, and DOB</a:t>
            </a:r>
          </a:p>
          <a:p>
            <a:r>
              <a:rPr lang="en-US" dirty="0">
                <a:solidFill>
                  <a:srgbClr val="0000CC"/>
                </a:solidFill>
              </a:rPr>
              <a:t>The poll workers cannot find the voter in the PVR List</a:t>
            </a:r>
          </a:p>
          <a:p>
            <a:r>
              <a:rPr lang="en-US" dirty="0"/>
              <a:t>Voter believes he or she is registered</a:t>
            </a:r>
          </a:p>
        </p:txBody>
      </p:sp>
      <p:sp>
        <p:nvSpPr>
          <p:cNvPr id="8" name="Text Placeholder 7">
            <a:extLst>
              <a:ext uri="{FF2B5EF4-FFF2-40B4-BE49-F238E27FC236}">
                <a16:creationId xmlns:a16="http://schemas.microsoft.com/office/drawing/2014/main" id="{27D4E374-DFB2-40A6-BA79-45B70EB21FA9}"/>
              </a:ext>
            </a:extLst>
          </p:cNvPr>
          <p:cNvSpPr>
            <a:spLocks noGrp="1"/>
          </p:cNvSpPr>
          <p:nvPr>
            <p:ph type="body" sz="quarter" idx="3"/>
          </p:nvPr>
        </p:nvSpPr>
        <p:spPr/>
        <p:txBody>
          <a:bodyPr/>
          <a:lstStyle/>
          <a:p>
            <a:r>
              <a:rPr lang="en-US" dirty="0"/>
              <a:t>How To Proceed </a:t>
            </a:r>
          </a:p>
        </p:txBody>
      </p:sp>
      <p:sp>
        <p:nvSpPr>
          <p:cNvPr id="9" name="Content Placeholder 8">
            <a:extLst>
              <a:ext uri="{FF2B5EF4-FFF2-40B4-BE49-F238E27FC236}">
                <a16:creationId xmlns:a16="http://schemas.microsoft.com/office/drawing/2014/main" id="{65F53329-B655-48B3-B53C-3B83A941BBFD}"/>
              </a:ext>
            </a:extLst>
          </p:cNvPr>
          <p:cNvSpPr>
            <a:spLocks noGrp="1"/>
          </p:cNvSpPr>
          <p:nvPr>
            <p:ph sz="quarter" idx="4"/>
          </p:nvPr>
        </p:nvSpPr>
        <p:spPr/>
        <p:txBody>
          <a:bodyPr>
            <a:normAutofit/>
          </a:bodyPr>
          <a:lstStyle/>
          <a:p>
            <a:r>
              <a:rPr lang="en-US" dirty="0"/>
              <a:t>Turn the voter over to the </a:t>
            </a:r>
            <a:r>
              <a:rPr lang="en-US" u="sng" dirty="0">
                <a:solidFill>
                  <a:srgbClr val="0000CC"/>
                </a:solidFill>
              </a:rPr>
              <a:t>Poll Judge</a:t>
            </a:r>
            <a:r>
              <a:rPr lang="en-US" dirty="0">
                <a:solidFill>
                  <a:srgbClr val="0000CC"/>
                </a:solidFill>
              </a:rPr>
              <a:t> </a:t>
            </a:r>
          </a:p>
          <a:p>
            <a:r>
              <a:rPr lang="en-US" b="1" u="sng" dirty="0"/>
              <a:t>DO NOT </a:t>
            </a:r>
            <a:r>
              <a:rPr lang="en-US" dirty="0"/>
              <a:t>proceed unless you or your </a:t>
            </a:r>
            <a:r>
              <a:rPr lang="en-US" u="sng" dirty="0"/>
              <a:t>Poll Judge</a:t>
            </a:r>
            <a:r>
              <a:rPr lang="en-US" dirty="0"/>
              <a:t> have </a:t>
            </a:r>
            <a:r>
              <a:rPr lang="en-US" dirty="0">
                <a:solidFill>
                  <a:srgbClr val="0000CC"/>
                </a:solidFill>
              </a:rPr>
              <a:t>called the County Clerk</a:t>
            </a:r>
            <a:endParaRPr lang="en-US" dirty="0"/>
          </a:p>
          <a:p>
            <a:pPr lvl="1"/>
            <a:r>
              <a:rPr lang="en-US" b="1" dirty="0"/>
              <a:t>ALWAYS!</a:t>
            </a:r>
          </a:p>
          <a:p>
            <a:r>
              <a:rPr lang="en-US" dirty="0"/>
              <a:t>Follow instructions of your </a:t>
            </a:r>
            <a:r>
              <a:rPr lang="en-US" u="sng" dirty="0"/>
              <a:t>Poll Judge</a:t>
            </a:r>
            <a:r>
              <a:rPr lang="en-US" dirty="0"/>
              <a:t> and/or the County Clerk</a:t>
            </a:r>
          </a:p>
          <a:p>
            <a:endParaRPr lang="en-US" dirty="0"/>
          </a:p>
          <a:p>
            <a:pPr marL="457200" lvl="1" indent="0">
              <a:buNone/>
            </a:pPr>
            <a:endParaRPr lang="en-US" dirty="0"/>
          </a:p>
        </p:txBody>
      </p:sp>
    </p:spTree>
    <p:extLst>
      <p:ext uri="{BB962C8B-B14F-4D97-AF65-F5344CB8AC3E}">
        <p14:creationId xmlns:p14="http://schemas.microsoft.com/office/powerpoint/2010/main" val="78815151"/>
      </p:ext>
    </p:extLst>
  </p:cSld>
  <p:clrMapOvr>
    <a:masterClrMapping/>
  </p:clrMapOvr>
  <p:transition advClick="0" advTm="1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D2BF-77D2-45A7-993F-35088474F8C2}"/>
              </a:ext>
            </a:extLst>
          </p:cNvPr>
          <p:cNvSpPr>
            <a:spLocks noGrp="1"/>
          </p:cNvSpPr>
          <p:nvPr>
            <p:ph type="title"/>
          </p:nvPr>
        </p:nvSpPr>
        <p:spPr>
          <a:xfrm>
            <a:off x="457200" y="0"/>
            <a:ext cx="8229600" cy="733423"/>
          </a:xfrm>
        </p:spPr>
        <p:txBody>
          <a:bodyPr>
            <a:normAutofit fontScale="90000"/>
          </a:bodyPr>
          <a:lstStyle/>
          <a:p>
            <a:r>
              <a:rPr lang="en-US" b="1" dirty="0">
                <a:solidFill>
                  <a:srgbClr val="0000CC"/>
                </a:solidFill>
              </a:rPr>
              <a:t>Poll Worker Qualifications</a:t>
            </a:r>
          </a:p>
        </p:txBody>
      </p:sp>
      <p:sp>
        <p:nvSpPr>
          <p:cNvPr id="6" name="Text Placeholder 5">
            <a:extLst>
              <a:ext uri="{FF2B5EF4-FFF2-40B4-BE49-F238E27FC236}">
                <a16:creationId xmlns:a16="http://schemas.microsoft.com/office/drawing/2014/main" id="{32F5A1F9-7C0E-45AC-B01B-B2DBA94C5DC0}"/>
              </a:ext>
            </a:extLst>
          </p:cNvPr>
          <p:cNvSpPr>
            <a:spLocks noGrp="1"/>
          </p:cNvSpPr>
          <p:nvPr>
            <p:ph type="body" idx="1"/>
          </p:nvPr>
        </p:nvSpPr>
        <p:spPr>
          <a:xfrm>
            <a:off x="204261" y="1165273"/>
            <a:ext cx="4040188" cy="409575"/>
          </a:xfrm>
        </p:spPr>
        <p:txBody>
          <a:bodyPr>
            <a:noAutofit/>
          </a:bodyPr>
          <a:lstStyle/>
          <a:p>
            <a:r>
              <a:rPr lang="en-US" u="sng" dirty="0"/>
              <a:t>MUST</a:t>
            </a:r>
          </a:p>
        </p:txBody>
      </p:sp>
      <p:sp>
        <p:nvSpPr>
          <p:cNvPr id="3" name="Content Placeholder 2">
            <a:extLst>
              <a:ext uri="{FF2B5EF4-FFF2-40B4-BE49-F238E27FC236}">
                <a16:creationId xmlns:a16="http://schemas.microsoft.com/office/drawing/2014/main" id="{DE7B583C-50F9-4FCF-B095-BDAC0816DAE2}"/>
              </a:ext>
            </a:extLst>
          </p:cNvPr>
          <p:cNvSpPr>
            <a:spLocks noGrp="1"/>
          </p:cNvSpPr>
          <p:nvPr>
            <p:ph sz="half" idx="2"/>
          </p:nvPr>
        </p:nvSpPr>
        <p:spPr>
          <a:xfrm>
            <a:off x="152400" y="1629327"/>
            <a:ext cx="4040188" cy="3511051"/>
          </a:xfrm>
        </p:spPr>
        <p:txBody>
          <a:bodyPr>
            <a:normAutofit fontScale="77500" lnSpcReduction="20000"/>
          </a:bodyPr>
          <a:lstStyle/>
          <a:p>
            <a:pPr>
              <a:buClr>
                <a:srgbClr val="1F0ABE"/>
              </a:buClr>
              <a:buSzPct val="50000"/>
              <a:buFont typeface="Wingdings 2" panose="05020102010507070707" pitchFamily="18" charset="2"/>
              <a:buChar char="¢"/>
            </a:pPr>
            <a:r>
              <a:rPr lang="en-US" sz="3100" b="1" dirty="0"/>
              <a:t>Be a qualified elector</a:t>
            </a:r>
            <a:r>
              <a:rPr lang="en-US" sz="3100" b="1" dirty="0">
                <a:solidFill>
                  <a:srgbClr val="FF0000"/>
                </a:solidFill>
              </a:rPr>
              <a:t>*</a:t>
            </a:r>
          </a:p>
          <a:p>
            <a:pPr>
              <a:buClr>
                <a:srgbClr val="1F0ABE"/>
              </a:buClr>
              <a:buSzPct val="50000"/>
              <a:buFont typeface="Wingdings 2" panose="05020102010507070707" pitchFamily="18" charset="2"/>
              <a:buChar char="¢"/>
            </a:pPr>
            <a:r>
              <a:rPr lang="en-US" sz="3100" b="1" dirty="0"/>
              <a:t>Be able to read &amp; write English</a:t>
            </a:r>
          </a:p>
          <a:p>
            <a:pPr>
              <a:buClr>
                <a:srgbClr val="1F0ABE"/>
              </a:buClr>
              <a:buSzPct val="50000"/>
              <a:buFont typeface="Wingdings 2" panose="05020102010507070707" pitchFamily="18" charset="2"/>
              <a:buChar char="¢"/>
            </a:pPr>
            <a:r>
              <a:rPr lang="en-US" sz="3100" b="1" dirty="0"/>
              <a:t>Be a resident of the county</a:t>
            </a:r>
          </a:p>
          <a:p>
            <a:pPr>
              <a:buClr>
                <a:srgbClr val="1F0ABE"/>
              </a:buClr>
              <a:buSzPct val="50000"/>
              <a:buFont typeface="Wingdings 2" panose="05020102010507070707" pitchFamily="18" charset="2"/>
              <a:buChar char="¢"/>
            </a:pPr>
            <a:r>
              <a:rPr lang="en-US" sz="3100" b="1" dirty="0"/>
              <a:t>Take oath prior to serving in your official capacity</a:t>
            </a:r>
          </a:p>
          <a:p>
            <a:pPr>
              <a:buClr>
                <a:srgbClr val="1F0ABE"/>
              </a:buClr>
              <a:buSzPct val="50000"/>
              <a:buFont typeface="Wingdings 2" panose="05020102010507070707" pitchFamily="18" charset="2"/>
              <a:buChar char="¢"/>
            </a:pPr>
            <a:r>
              <a:rPr lang="en-US" sz="3100" b="1" dirty="0"/>
              <a:t>Attend mandatory training conducted by SBEC            </a:t>
            </a:r>
            <a:r>
              <a:rPr lang="en-US" sz="2600" b="1" dirty="0"/>
              <a:t>(or designated trainer)</a:t>
            </a:r>
            <a:endParaRPr lang="en-US" sz="3100" b="1" dirty="0"/>
          </a:p>
          <a:p>
            <a:pPr>
              <a:buClr>
                <a:srgbClr val="1F0ABE"/>
              </a:buClr>
              <a:buSzPct val="50000"/>
              <a:buFont typeface="Wingdings 2" panose="05020102010507070707" pitchFamily="18" charset="2"/>
              <a:buChar char="¢"/>
            </a:pPr>
            <a:endParaRPr lang="en-US" sz="2800" b="1" dirty="0"/>
          </a:p>
          <a:p>
            <a:pPr>
              <a:buClr>
                <a:srgbClr val="1F0ABE"/>
              </a:buClr>
              <a:buSzPct val="50000"/>
              <a:buFont typeface="Wingdings 2" panose="05020102010507070707" pitchFamily="18" charset="2"/>
              <a:buChar char="¢"/>
            </a:pPr>
            <a:endParaRPr lang="en-US" sz="2800" b="1" dirty="0"/>
          </a:p>
          <a:p>
            <a:pPr>
              <a:buClr>
                <a:srgbClr val="1F0ABE"/>
              </a:buClr>
              <a:buSzPct val="50000"/>
              <a:buFont typeface="Wingdings 2" panose="05020102010507070707" pitchFamily="18" charset="2"/>
              <a:buChar char="¢"/>
            </a:pPr>
            <a:endParaRPr lang="en-US" sz="2800" b="1" dirty="0"/>
          </a:p>
          <a:p>
            <a:endParaRPr lang="en-US" dirty="0"/>
          </a:p>
        </p:txBody>
      </p:sp>
      <p:sp>
        <p:nvSpPr>
          <p:cNvPr id="7" name="Text Placeholder 6">
            <a:extLst>
              <a:ext uri="{FF2B5EF4-FFF2-40B4-BE49-F238E27FC236}">
                <a16:creationId xmlns:a16="http://schemas.microsoft.com/office/drawing/2014/main" id="{A11E7785-C6E5-4DE1-9258-F0FC4E731415}"/>
              </a:ext>
            </a:extLst>
          </p:cNvPr>
          <p:cNvSpPr>
            <a:spLocks noGrp="1"/>
          </p:cNvSpPr>
          <p:nvPr>
            <p:ph type="body" sz="quarter" idx="3"/>
          </p:nvPr>
        </p:nvSpPr>
        <p:spPr>
          <a:xfrm>
            <a:off x="4494640" y="762000"/>
            <a:ext cx="4041775" cy="409575"/>
          </a:xfrm>
        </p:spPr>
        <p:txBody>
          <a:bodyPr>
            <a:noAutofit/>
          </a:bodyPr>
          <a:lstStyle/>
          <a:p>
            <a:r>
              <a:rPr lang="en-US" u="sng" dirty="0"/>
              <a:t>MUST NOT </a:t>
            </a:r>
          </a:p>
        </p:txBody>
      </p:sp>
      <p:sp>
        <p:nvSpPr>
          <p:cNvPr id="5" name="Content Placeholder 4">
            <a:extLst>
              <a:ext uri="{FF2B5EF4-FFF2-40B4-BE49-F238E27FC236}">
                <a16:creationId xmlns:a16="http://schemas.microsoft.com/office/drawing/2014/main" id="{8D4ACF4D-42A7-4415-BDE2-03B049332254}"/>
              </a:ext>
            </a:extLst>
          </p:cNvPr>
          <p:cNvSpPr>
            <a:spLocks noGrp="1"/>
          </p:cNvSpPr>
          <p:nvPr>
            <p:ph sz="quarter" idx="4"/>
          </p:nvPr>
        </p:nvSpPr>
        <p:spPr>
          <a:xfrm>
            <a:off x="4244448" y="1143000"/>
            <a:ext cx="4899551" cy="4776787"/>
          </a:xfrm>
        </p:spPr>
        <p:txBody>
          <a:bodyPr>
            <a:noAutofit/>
          </a:bodyPr>
          <a:lstStyle/>
          <a:p>
            <a:pPr>
              <a:spcBef>
                <a:spcPts val="1200"/>
              </a:spcBef>
              <a:buClr>
                <a:srgbClr val="1F0ABE"/>
              </a:buClr>
              <a:buSzPct val="70000"/>
              <a:buFont typeface="Wingdings 3" panose="05040102010807070707" pitchFamily="18" charset="2"/>
              <a:buChar char="u"/>
            </a:pPr>
            <a:r>
              <a:rPr lang="en-US" sz="2000" b="1" dirty="0"/>
              <a:t>Be guilty of violating any criminal election law</a:t>
            </a:r>
          </a:p>
          <a:p>
            <a:pPr>
              <a:buClr>
                <a:srgbClr val="1F0ABE"/>
              </a:buClr>
              <a:buSzPct val="70000"/>
              <a:buFont typeface="Wingdings 3" panose="05040102010807070707" pitchFamily="18" charset="2"/>
              <a:buChar char="u"/>
            </a:pPr>
            <a:r>
              <a:rPr lang="en-US" sz="2000" b="1" dirty="0"/>
              <a:t>Be a candidate (except county committee) while serving</a:t>
            </a:r>
          </a:p>
          <a:p>
            <a:pPr>
              <a:buClr>
                <a:srgbClr val="1F0ABE"/>
              </a:buClr>
              <a:buSzPct val="70000"/>
              <a:buFont typeface="Wingdings 3" panose="05040102010807070707" pitchFamily="18" charset="2"/>
              <a:buChar char="u"/>
            </a:pPr>
            <a:r>
              <a:rPr lang="en-US" sz="2000" b="1" dirty="0"/>
              <a:t>Be a paid employee of any political party or of any candidate running for any office on the county’s ballot</a:t>
            </a:r>
          </a:p>
          <a:p>
            <a:pPr>
              <a:buClr>
                <a:srgbClr val="1F0ABE"/>
              </a:buClr>
              <a:buSzPct val="70000"/>
              <a:buFont typeface="Wingdings 3" panose="05040102010807070707" pitchFamily="18" charset="2"/>
              <a:buChar char="u"/>
            </a:pPr>
            <a:r>
              <a:rPr lang="en-US" sz="2000" b="1" dirty="0"/>
              <a:t>Be employed by a company doing business with the CBEC</a:t>
            </a:r>
          </a:p>
          <a:p>
            <a:pPr>
              <a:buClr>
                <a:srgbClr val="1F0ABE"/>
              </a:buClr>
              <a:buSzPct val="70000"/>
              <a:buFont typeface="Wingdings 3" panose="05040102010807070707" pitchFamily="18" charset="2"/>
              <a:buChar char="u"/>
            </a:pPr>
            <a:r>
              <a:rPr lang="en-US" sz="2000" b="1" dirty="0"/>
              <a:t>Be married or related to a candidate running for office while serving, if an objection is made</a:t>
            </a:r>
          </a:p>
          <a:p>
            <a:pPr>
              <a:buClr>
                <a:srgbClr val="1F0ABE"/>
              </a:buClr>
              <a:buSzPct val="70000"/>
              <a:buFont typeface="Wingdings 3" panose="05040102010807070707" pitchFamily="18" charset="2"/>
              <a:buChar char="u"/>
            </a:pPr>
            <a:r>
              <a:rPr lang="en-US" sz="2000" b="1" dirty="0"/>
              <a:t>Be a county political party chairman or  the spouse of a chairman, if an objection is made</a:t>
            </a:r>
            <a:endParaRPr lang="en-US" sz="2000" b="1" dirty="0">
              <a:solidFill>
                <a:srgbClr val="FF0000"/>
              </a:solidFill>
            </a:endParaRPr>
          </a:p>
          <a:p>
            <a:pPr>
              <a:buClr>
                <a:srgbClr val="1F0ABE"/>
              </a:buClr>
              <a:buSzPct val="70000"/>
              <a:buFont typeface="Wingdings 3" panose="05040102010807070707" pitchFamily="18" charset="2"/>
              <a:buChar char="u"/>
            </a:pPr>
            <a:r>
              <a:rPr lang="en-US" sz="2000" b="1" dirty="0"/>
              <a:t>Be a CBEC member or the spouse of a CBEC member, if an objection is made </a:t>
            </a:r>
          </a:p>
          <a:p>
            <a:endParaRPr lang="en-US" dirty="0"/>
          </a:p>
        </p:txBody>
      </p:sp>
      <p:sp>
        <p:nvSpPr>
          <p:cNvPr id="8" name="TextBox 7">
            <a:extLst>
              <a:ext uri="{FF2B5EF4-FFF2-40B4-BE49-F238E27FC236}">
                <a16:creationId xmlns:a16="http://schemas.microsoft.com/office/drawing/2014/main" id="{01F0BA66-55E0-4262-9CF6-B71BF7893326}"/>
              </a:ext>
            </a:extLst>
          </p:cNvPr>
          <p:cNvSpPr txBox="1"/>
          <p:nvPr/>
        </p:nvSpPr>
        <p:spPr>
          <a:xfrm>
            <a:off x="281255" y="5140378"/>
            <a:ext cx="3886200" cy="1200329"/>
          </a:xfrm>
          <a:prstGeom prst="rect">
            <a:avLst/>
          </a:prstGeom>
          <a:noFill/>
        </p:spPr>
        <p:txBody>
          <a:bodyPr wrap="square" rtlCol="0">
            <a:spAutoFit/>
          </a:bodyPr>
          <a:lstStyle/>
          <a:p>
            <a:pPr algn="just"/>
            <a:r>
              <a:rPr lang="en-US" b="1" u="sng" dirty="0">
                <a:solidFill>
                  <a:srgbClr val="FF0000"/>
                </a:solidFill>
              </a:rPr>
              <a:t>IF YOU BELIEVE YOU MAY NOT MEET ANY OF THESE REQUIREMENTS, PLEASE LET THE PRESENTER KNOW NOW OR AT A BREAK.  </a:t>
            </a:r>
          </a:p>
        </p:txBody>
      </p:sp>
    </p:spTree>
    <p:extLst>
      <p:ext uri="{BB962C8B-B14F-4D97-AF65-F5344CB8AC3E}">
        <p14:creationId xmlns:p14="http://schemas.microsoft.com/office/powerpoint/2010/main" val="1859132555"/>
      </p:ext>
    </p:extLst>
  </p:cSld>
  <p:clrMapOvr>
    <a:masterClrMapping/>
  </p:clrMapOvr>
  <p:transition advClick="0" advTm="10000">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5E02-4996-4619-81D7-386C0DE5B253}"/>
              </a:ext>
            </a:extLst>
          </p:cNvPr>
          <p:cNvSpPr>
            <a:spLocks noGrp="1"/>
          </p:cNvSpPr>
          <p:nvPr>
            <p:ph type="title"/>
          </p:nvPr>
        </p:nvSpPr>
        <p:spPr/>
        <p:txBody>
          <a:bodyPr/>
          <a:lstStyle/>
          <a:p>
            <a:r>
              <a:rPr lang="en-US" sz="2800" b="1" dirty="0">
                <a:solidFill>
                  <a:srgbClr val="0000CC"/>
                </a:solidFill>
              </a:rPr>
              <a:t>Voter States an Address that does not Compare</a:t>
            </a:r>
            <a:br>
              <a:rPr lang="en-US" sz="2800" b="1" dirty="0">
                <a:solidFill>
                  <a:srgbClr val="0000CC"/>
                </a:solidFill>
              </a:rPr>
            </a:br>
            <a:r>
              <a:rPr lang="en-US" sz="2800" b="1" dirty="0">
                <a:solidFill>
                  <a:srgbClr val="0000CC"/>
                </a:solidFill>
              </a:rPr>
              <a:t>(Fail-safe Voting) P.25-26</a:t>
            </a:r>
            <a:endParaRPr lang="en-US" dirty="0"/>
          </a:p>
        </p:txBody>
      </p:sp>
      <p:sp>
        <p:nvSpPr>
          <p:cNvPr id="10" name="Text Placeholder 9">
            <a:extLst>
              <a:ext uri="{FF2B5EF4-FFF2-40B4-BE49-F238E27FC236}">
                <a16:creationId xmlns:a16="http://schemas.microsoft.com/office/drawing/2014/main" id="{8A965FDB-42A2-45A2-B4F8-4ABF480BCA68}"/>
              </a:ext>
            </a:extLst>
          </p:cNvPr>
          <p:cNvSpPr>
            <a:spLocks noGrp="1"/>
          </p:cNvSpPr>
          <p:nvPr>
            <p:ph type="body" idx="1"/>
          </p:nvPr>
        </p:nvSpPr>
        <p:spPr>
          <a:xfrm>
            <a:off x="426522" y="1295400"/>
            <a:ext cx="4040188" cy="639762"/>
          </a:xfrm>
        </p:spPr>
        <p:txBody>
          <a:bodyPr>
            <a:normAutofit/>
          </a:bodyPr>
          <a:lstStyle/>
          <a:p>
            <a:r>
              <a:rPr lang="en-US" dirty="0"/>
              <a:t>Voter Not Found in PVR List</a:t>
            </a:r>
          </a:p>
        </p:txBody>
      </p:sp>
      <p:sp>
        <p:nvSpPr>
          <p:cNvPr id="8" name="Content Placeholder 7">
            <a:extLst>
              <a:ext uri="{FF2B5EF4-FFF2-40B4-BE49-F238E27FC236}">
                <a16:creationId xmlns:a16="http://schemas.microsoft.com/office/drawing/2014/main" id="{0A0BE0C0-E7ED-4059-97F3-6EDF1F690915}"/>
              </a:ext>
            </a:extLst>
          </p:cNvPr>
          <p:cNvSpPr>
            <a:spLocks noGrp="1"/>
          </p:cNvSpPr>
          <p:nvPr>
            <p:ph sz="half" idx="2"/>
          </p:nvPr>
        </p:nvSpPr>
        <p:spPr>
          <a:xfrm>
            <a:off x="426522" y="1981200"/>
            <a:ext cx="4070866" cy="4495799"/>
          </a:xfrm>
        </p:spPr>
        <p:txBody>
          <a:bodyPr>
            <a:normAutofit/>
          </a:bodyPr>
          <a:lstStyle/>
          <a:p>
            <a:pPr marL="576263"/>
            <a:r>
              <a:rPr lang="en-US" dirty="0"/>
              <a:t>If the County Clerk </a:t>
            </a:r>
            <a:r>
              <a:rPr lang="en-US" u="sng" dirty="0"/>
              <a:t>is able to find</a:t>
            </a:r>
            <a:r>
              <a:rPr lang="en-US" dirty="0"/>
              <a:t> the voter in the PVR List:</a:t>
            </a:r>
          </a:p>
          <a:p>
            <a:pPr lvl="1"/>
            <a:r>
              <a:rPr lang="en-US" u="sng" dirty="0"/>
              <a:t>Votes a regular ballot </a:t>
            </a:r>
          </a:p>
          <a:p>
            <a:pPr marL="457200" lvl="1" indent="0">
              <a:buNone/>
            </a:pPr>
            <a:endParaRPr lang="en-US" u="sng" dirty="0"/>
          </a:p>
          <a:p>
            <a:pPr lvl="1"/>
            <a:r>
              <a:rPr lang="en-US" b="1" dirty="0">
                <a:solidFill>
                  <a:srgbClr val="0000CC"/>
                </a:solidFill>
              </a:rPr>
              <a:t>IF</a:t>
            </a:r>
            <a:r>
              <a:rPr lang="en-US" dirty="0"/>
              <a:t> address is assigned to another poll, voter is given the “Change in Polling Site Authorization Form” </a:t>
            </a:r>
          </a:p>
          <a:p>
            <a:pPr lvl="1"/>
            <a:r>
              <a:rPr lang="en-US" dirty="0"/>
              <a:t>Voter </a:t>
            </a:r>
            <a:r>
              <a:rPr lang="en-US" b="1" u="sng" dirty="0">
                <a:solidFill>
                  <a:srgbClr val="FF0000"/>
                </a:solidFill>
              </a:rPr>
              <a:t>MUST</a:t>
            </a:r>
            <a:r>
              <a:rPr lang="en-US" dirty="0"/>
              <a:t> complete and return an updated voter registration application</a:t>
            </a:r>
          </a:p>
        </p:txBody>
      </p:sp>
      <p:pic>
        <p:nvPicPr>
          <p:cNvPr id="3" name="Content Placeholder 2">
            <a:extLst>
              <a:ext uri="{FF2B5EF4-FFF2-40B4-BE49-F238E27FC236}">
                <a16:creationId xmlns:a16="http://schemas.microsoft.com/office/drawing/2014/main" id="{99742C81-F33C-47A4-A177-965D4CC3A417}"/>
              </a:ext>
            </a:extLst>
          </p:cNvPr>
          <p:cNvPicPr>
            <a:picLocks noGrp="1" noChangeAspect="1"/>
          </p:cNvPicPr>
          <p:nvPr>
            <p:ph sz="quarter" idx="4"/>
          </p:nvPr>
        </p:nvPicPr>
        <p:blipFill>
          <a:blip r:embed="rId2"/>
          <a:stretch>
            <a:fillRect/>
          </a:stretch>
        </p:blipFill>
        <p:spPr>
          <a:xfrm>
            <a:off x="4623107" y="1535113"/>
            <a:ext cx="3814789" cy="4941886"/>
          </a:xfrm>
          <a:prstGeom prst="rect">
            <a:avLst/>
          </a:prstGeom>
        </p:spPr>
      </p:pic>
    </p:spTree>
    <p:extLst>
      <p:ext uri="{BB962C8B-B14F-4D97-AF65-F5344CB8AC3E}">
        <p14:creationId xmlns:p14="http://schemas.microsoft.com/office/powerpoint/2010/main" val="3801557078"/>
      </p:ext>
    </p:extLst>
  </p:cSld>
  <p:clrMapOvr>
    <a:masterClrMapping/>
  </p:clrMapOvr>
  <p:transition advClick="0" advTm="10000">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5E02-4996-4619-81D7-386C0DE5B253}"/>
              </a:ext>
            </a:extLst>
          </p:cNvPr>
          <p:cNvSpPr>
            <a:spLocks noGrp="1"/>
          </p:cNvSpPr>
          <p:nvPr>
            <p:ph type="title"/>
          </p:nvPr>
        </p:nvSpPr>
        <p:spPr/>
        <p:txBody>
          <a:bodyPr/>
          <a:lstStyle/>
          <a:p>
            <a:r>
              <a:rPr lang="en-US" sz="2800" b="1" dirty="0">
                <a:solidFill>
                  <a:srgbClr val="0000CC"/>
                </a:solidFill>
              </a:rPr>
              <a:t>Voter States an Address that does not Compare</a:t>
            </a:r>
            <a:br>
              <a:rPr lang="en-US" sz="2800" b="1" dirty="0">
                <a:solidFill>
                  <a:srgbClr val="0000CC"/>
                </a:solidFill>
              </a:rPr>
            </a:br>
            <a:r>
              <a:rPr lang="en-US" sz="2800" b="1" dirty="0">
                <a:solidFill>
                  <a:srgbClr val="0000CC"/>
                </a:solidFill>
              </a:rPr>
              <a:t>(Fail-safe Voting) P.25-26</a:t>
            </a:r>
            <a:endParaRPr lang="en-US" dirty="0"/>
          </a:p>
        </p:txBody>
      </p:sp>
      <p:sp>
        <p:nvSpPr>
          <p:cNvPr id="10" name="Text Placeholder 9">
            <a:extLst>
              <a:ext uri="{FF2B5EF4-FFF2-40B4-BE49-F238E27FC236}">
                <a16:creationId xmlns:a16="http://schemas.microsoft.com/office/drawing/2014/main" id="{8A965FDB-42A2-45A2-B4F8-4ABF480BCA68}"/>
              </a:ext>
            </a:extLst>
          </p:cNvPr>
          <p:cNvSpPr>
            <a:spLocks noGrp="1"/>
          </p:cNvSpPr>
          <p:nvPr>
            <p:ph type="body" idx="1"/>
          </p:nvPr>
        </p:nvSpPr>
        <p:spPr>
          <a:xfrm>
            <a:off x="457200" y="1295400"/>
            <a:ext cx="4040188" cy="639762"/>
          </a:xfrm>
        </p:spPr>
        <p:txBody>
          <a:bodyPr>
            <a:normAutofit/>
          </a:bodyPr>
          <a:lstStyle/>
          <a:p>
            <a:r>
              <a:rPr lang="en-US" dirty="0"/>
              <a:t>Voter Not Found in PVR List</a:t>
            </a:r>
          </a:p>
        </p:txBody>
      </p:sp>
      <p:sp>
        <p:nvSpPr>
          <p:cNvPr id="8" name="Content Placeholder 7">
            <a:extLst>
              <a:ext uri="{FF2B5EF4-FFF2-40B4-BE49-F238E27FC236}">
                <a16:creationId xmlns:a16="http://schemas.microsoft.com/office/drawing/2014/main" id="{0A0BE0C0-E7ED-4059-97F3-6EDF1F690915}"/>
              </a:ext>
            </a:extLst>
          </p:cNvPr>
          <p:cNvSpPr>
            <a:spLocks noGrp="1"/>
          </p:cNvSpPr>
          <p:nvPr>
            <p:ph sz="half" idx="2"/>
          </p:nvPr>
        </p:nvSpPr>
        <p:spPr>
          <a:xfrm>
            <a:off x="304800" y="2057400"/>
            <a:ext cx="4192588" cy="4419599"/>
          </a:xfrm>
        </p:spPr>
        <p:txBody>
          <a:bodyPr>
            <a:normAutofit lnSpcReduction="10000"/>
          </a:bodyPr>
          <a:lstStyle/>
          <a:p>
            <a:pPr marL="576263"/>
            <a:r>
              <a:rPr lang="en-US" dirty="0"/>
              <a:t>If the </a:t>
            </a:r>
            <a:r>
              <a:rPr lang="en-US" dirty="0">
                <a:solidFill>
                  <a:srgbClr val="FF0000"/>
                </a:solidFill>
              </a:rPr>
              <a:t>County Clerk is NOT able</a:t>
            </a:r>
            <a:r>
              <a:rPr lang="en-US" dirty="0"/>
              <a:t> to find the voter in the PVR List:</a:t>
            </a:r>
          </a:p>
          <a:p>
            <a:pPr lvl="1"/>
            <a:r>
              <a:rPr lang="en-US" dirty="0"/>
              <a:t>The voter is required to vote a </a:t>
            </a:r>
            <a:r>
              <a:rPr lang="en-US" b="1" dirty="0">
                <a:solidFill>
                  <a:srgbClr val="0000CC"/>
                </a:solidFill>
              </a:rPr>
              <a:t>provisional ballot</a:t>
            </a:r>
          </a:p>
          <a:p>
            <a:pPr lvl="1"/>
            <a:r>
              <a:rPr lang="en-US" dirty="0"/>
              <a:t>The County Clerk will identify which ballot style is assigned to the precinct part where the address stated by the voter is located</a:t>
            </a:r>
          </a:p>
          <a:p>
            <a:pPr lvl="1"/>
            <a:r>
              <a:rPr lang="en-US" dirty="0"/>
              <a:t>Voter </a:t>
            </a:r>
            <a:r>
              <a:rPr lang="en-US" b="1" u="sng" dirty="0">
                <a:solidFill>
                  <a:srgbClr val="FF0000"/>
                </a:solidFill>
              </a:rPr>
              <a:t>MUST</a:t>
            </a:r>
            <a:r>
              <a:rPr lang="en-US" dirty="0"/>
              <a:t> complete and return an updated voter registration application</a:t>
            </a:r>
          </a:p>
        </p:txBody>
      </p:sp>
      <p:pic>
        <p:nvPicPr>
          <p:cNvPr id="3" name="Content Placeholder 2">
            <a:extLst>
              <a:ext uri="{FF2B5EF4-FFF2-40B4-BE49-F238E27FC236}">
                <a16:creationId xmlns:a16="http://schemas.microsoft.com/office/drawing/2014/main" id="{BB4BCDC5-DBF2-4148-9612-6743EBA9F557}"/>
              </a:ext>
            </a:extLst>
          </p:cNvPr>
          <p:cNvPicPr>
            <a:picLocks noGrp="1" noChangeAspect="1"/>
          </p:cNvPicPr>
          <p:nvPr>
            <p:ph sz="quarter" idx="4"/>
          </p:nvPr>
        </p:nvPicPr>
        <p:blipFill>
          <a:blip r:embed="rId2"/>
          <a:stretch>
            <a:fillRect/>
          </a:stretch>
        </p:blipFill>
        <p:spPr>
          <a:xfrm>
            <a:off x="4597401" y="1523999"/>
            <a:ext cx="3823367" cy="4952999"/>
          </a:xfrm>
          <a:prstGeom prst="rect">
            <a:avLst/>
          </a:prstGeom>
        </p:spPr>
      </p:pic>
    </p:spTree>
    <p:extLst>
      <p:ext uri="{BB962C8B-B14F-4D97-AF65-F5344CB8AC3E}">
        <p14:creationId xmlns:p14="http://schemas.microsoft.com/office/powerpoint/2010/main" val="3248003447"/>
      </p:ext>
    </p:extLst>
  </p:cSld>
  <p:clrMapOvr>
    <a:masterClrMapping/>
  </p:clrMapOvr>
  <p:transition advClick="0" advTm="10000">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A326-A6ED-4015-AC6B-2A4A2E3910FD}"/>
              </a:ext>
            </a:extLst>
          </p:cNvPr>
          <p:cNvSpPr>
            <a:spLocks noGrp="1"/>
          </p:cNvSpPr>
          <p:nvPr>
            <p:ph type="title"/>
          </p:nvPr>
        </p:nvSpPr>
        <p:spPr/>
        <p:txBody>
          <a:bodyPr/>
          <a:lstStyle/>
          <a:p>
            <a:r>
              <a:rPr lang="en-US" sz="2800" b="1" dirty="0">
                <a:solidFill>
                  <a:srgbClr val="0000CC"/>
                </a:solidFill>
              </a:rPr>
              <a:t>Voter Believes they have the Wrong Ballot</a:t>
            </a:r>
            <a:br>
              <a:rPr lang="en-US" sz="2800" b="1" dirty="0">
                <a:solidFill>
                  <a:srgbClr val="0000CC"/>
                </a:solidFill>
              </a:rPr>
            </a:br>
            <a:r>
              <a:rPr lang="en-US" sz="2800" b="1" dirty="0">
                <a:solidFill>
                  <a:srgbClr val="0000CC"/>
                </a:solidFill>
              </a:rPr>
              <a:t>(Fail-safe Voting) P.25-26</a:t>
            </a:r>
            <a:endParaRPr lang="en-US" dirty="0"/>
          </a:p>
        </p:txBody>
      </p:sp>
      <p:sp>
        <p:nvSpPr>
          <p:cNvPr id="6" name="Text Placeholder 5">
            <a:extLst>
              <a:ext uri="{FF2B5EF4-FFF2-40B4-BE49-F238E27FC236}">
                <a16:creationId xmlns:a16="http://schemas.microsoft.com/office/drawing/2014/main" id="{2F1FF547-42FC-43A4-A60A-D7C16DCA1394}"/>
              </a:ext>
            </a:extLst>
          </p:cNvPr>
          <p:cNvSpPr>
            <a:spLocks noGrp="1"/>
          </p:cNvSpPr>
          <p:nvPr>
            <p:ph type="body" idx="1"/>
          </p:nvPr>
        </p:nvSpPr>
        <p:spPr/>
        <p:txBody>
          <a:bodyPr/>
          <a:lstStyle/>
          <a:p>
            <a:r>
              <a:rPr lang="en-US" dirty="0"/>
              <a:t>Situation </a:t>
            </a:r>
          </a:p>
        </p:txBody>
      </p:sp>
      <p:sp>
        <p:nvSpPr>
          <p:cNvPr id="7" name="Content Placeholder 6">
            <a:extLst>
              <a:ext uri="{FF2B5EF4-FFF2-40B4-BE49-F238E27FC236}">
                <a16:creationId xmlns:a16="http://schemas.microsoft.com/office/drawing/2014/main" id="{3F874F1B-6CDC-414E-ADFA-ED061668C00C}"/>
              </a:ext>
            </a:extLst>
          </p:cNvPr>
          <p:cNvSpPr>
            <a:spLocks noGrp="1"/>
          </p:cNvSpPr>
          <p:nvPr>
            <p:ph sz="half" idx="2"/>
          </p:nvPr>
        </p:nvSpPr>
        <p:spPr/>
        <p:txBody>
          <a:bodyPr>
            <a:normAutofit/>
          </a:bodyPr>
          <a:lstStyle/>
          <a:p>
            <a:r>
              <a:rPr lang="en-US" dirty="0">
                <a:solidFill>
                  <a:srgbClr val="0000CC"/>
                </a:solidFill>
              </a:rPr>
              <a:t>Voter believes the ballot assigned in the PVR List does not contain the correct races or issues</a:t>
            </a:r>
          </a:p>
          <a:p>
            <a:r>
              <a:rPr lang="en-US" dirty="0"/>
              <a:t>Name, address, and DOB stated by the voter does compare to the information in the PVR List</a:t>
            </a:r>
          </a:p>
          <a:p>
            <a:endParaRPr lang="en-US" dirty="0"/>
          </a:p>
        </p:txBody>
      </p:sp>
      <p:sp>
        <p:nvSpPr>
          <p:cNvPr id="8" name="Text Placeholder 7">
            <a:extLst>
              <a:ext uri="{FF2B5EF4-FFF2-40B4-BE49-F238E27FC236}">
                <a16:creationId xmlns:a16="http://schemas.microsoft.com/office/drawing/2014/main" id="{27D4E374-DFB2-40A6-BA79-45B70EB21FA9}"/>
              </a:ext>
            </a:extLst>
          </p:cNvPr>
          <p:cNvSpPr>
            <a:spLocks noGrp="1"/>
          </p:cNvSpPr>
          <p:nvPr>
            <p:ph type="body" sz="quarter" idx="3"/>
          </p:nvPr>
        </p:nvSpPr>
        <p:spPr/>
        <p:txBody>
          <a:bodyPr/>
          <a:lstStyle/>
          <a:p>
            <a:r>
              <a:rPr lang="en-US" dirty="0"/>
              <a:t>How To Proceed </a:t>
            </a:r>
          </a:p>
        </p:txBody>
      </p:sp>
      <p:sp>
        <p:nvSpPr>
          <p:cNvPr id="9" name="Content Placeholder 8">
            <a:extLst>
              <a:ext uri="{FF2B5EF4-FFF2-40B4-BE49-F238E27FC236}">
                <a16:creationId xmlns:a16="http://schemas.microsoft.com/office/drawing/2014/main" id="{65F53329-B655-48B3-B53C-3B83A941BBFD}"/>
              </a:ext>
            </a:extLst>
          </p:cNvPr>
          <p:cNvSpPr>
            <a:spLocks noGrp="1"/>
          </p:cNvSpPr>
          <p:nvPr>
            <p:ph sz="quarter" idx="4"/>
          </p:nvPr>
        </p:nvSpPr>
        <p:spPr/>
        <p:txBody>
          <a:bodyPr>
            <a:normAutofit fontScale="92500" lnSpcReduction="20000"/>
          </a:bodyPr>
          <a:lstStyle/>
          <a:p>
            <a:r>
              <a:rPr lang="en-US" dirty="0"/>
              <a:t>Notify the voter that they may cast any other ballot available in the poll they believe is correct, but that they will have to vote </a:t>
            </a:r>
            <a:r>
              <a:rPr lang="en-US" b="1" u="sng" dirty="0"/>
              <a:t>provisionally</a:t>
            </a:r>
          </a:p>
          <a:p>
            <a:r>
              <a:rPr lang="en-US" dirty="0"/>
              <a:t>Also inform the voter that they will have to prove there is an error in the county records or the ballots in order for the vote to count   </a:t>
            </a:r>
          </a:p>
          <a:p>
            <a:r>
              <a:rPr lang="en-US" dirty="0"/>
              <a:t>If necessary, </a:t>
            </a:r>
            <a:r>
              <a:rPr lang="en-US" dirty="0">
                <a:solidFill>
                  <a:srgbClr val="0000CC"/>
                </a:solidFill>
              </a:rPr>
              <a:t>send to the </a:t>
            </a:r>
            <a:r>
              <a:rPr lang="en-US" u="sng" dirty="0">
                <a:solidFill>
                  <a:srgbClr val="0000CC"/>
                </a:solidFill>
              </a:rPr>
              <a:t>Poll Judge</a:t>
            </a:r>
            <a:r>
              <a:rPr lang="en-US" dirty="0">
                <a:solidFill>
                  <a:srgbClr val="0000CC"/>
                </a:solidFill>
              </a:rPr>
              <a:t> to vote a provisional ballot</a:t>
            </a:r>
          </a:p>
          <a:p>
            <a:endParaRPr lang="en-US" dirty="0"/>
          </a:p>
          <a:p>
            <a:pPr marL="457200" lvl="1" indent="0">
              <a:buNone/>
            </a:pPr>
            <a:endParaRPr lang="en-US" dirty="0"/>
          </a:p>
        </p:txBody>
      </p:sp>
    </p:spTree>
    <p:extLst>
      <p:ext uri="{BB962C8B-B14F-4D97-AF65-F5344CB8AC3E}">
        <p14:creationId xmlns:p14="http://schemas.microsoft.com/office/powerpoint/2010/main" val="2712225532"/>
      </p:ext>
    </p:extLst>
  </p:cSld>
  <p:clrMapOvr>
    <a:masterClrMapping/>
  </p:clrMapOvr>
  <p:transition advClick="0" advTm="10000">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60AE53-5385-A1D1-D2E0-B39557B96D97}"/>
              </a:ext>
            </a:extLst>
          </p:cNvPr>
          <p:cNvPicPr>
            <a:picLocks noChangeAspect="1"/>
          </p:cNvPicPr>
          <p:nvPr/>
        </p:nvPicPr>
        <p:blipFill rotWithShape="1">
          <a:blip r:embed="rId2"/>
          <a:srcRect l="14093" t="17211" r="10434" b="30280"/>
          <a:stretch/>
        </p:blipFill>
        <p:spPr>
          <a:xfrm>
            <a:off x="914400" y="4191000"/>
            <a:ext cx="4800600" cy="2554319"/>
          </a:xfrm>
          <a:prstGeom prst="rect">
            <a:avLst/>
          </a:prstGeom>
          <a:ln w="19050">
            <a:solidFill>
              <a:schemeClr val="accent1"/>
            </a:solidFill>
          </a:ln>
        </p:spPr>
      </p:pic>
      <p:pic>
        <p:nvPicPr>
          <p:cNvPr id="3" name="Picture 2">
            <a:extLst>
              <a:ext uri="{FF2B5EF4-FFF2-40B4-BE49-F238E27FC236}">
                <a16:creationId xmlns:a16="http://schemas.microsoft.com/office/drawing/2014/main" id="{14078155-A2DA-920B-276C-6B87E6CC761F}"/>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63654" t="32613" r="11886" b="53635"/>
          <a:stretch/>
        </p:blipFill>
        <p:spPr bwMode="auto">
          <a:xfrm>
            <a:off x="4114800" y="5046662"/>
            <a:ext cx="1486301" cy="66675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59BAC246-C9CB-4820-AA8E-378AA9406971}"/>
              </a:ext>
            </a:extLst>
          </p:cNvPr>
          <p:cNvSpPr>
            <a:spLocks noGrp="1"/>
          </p:cNvSpPr>
          <p:nvPr>
            <p:ph type="title"/>
          </p:nvPr>
        </p:nvSpPr>
        <p:spPr>
          <a:xfrm>
            <a:off x="439132" y="37151"/>
            <a:ext cx="8229600" cy="1143000"/>
          </a:xfrm>
        </p:spPr>
        <p:txBody>
          <a:bodyPr>
            <a:normAutofit/>
          </a:bodyPr>
          <a:lstStyle/>
          <a:p>
            <a:r>
              <a:rPr lang="en-US" sz="2800" b="1" dirty="0">
                <a:solidFill>
                  <a:srgbClr val="0000CC"/>
                </a:solidFill>
              </a:rPr>
              <a:t>Voter Received an Absentee Ballot</a:t>
            </a:r>
            <a:br>
              <a:rPr lang="en-US" sz="2800" b="1" dirty="0">
                <a:solidFill>
                  <a:srgbClr val="0000CC"/>
                </a:solidFill>
              </a:rPr>
            </a:br>
            <a:r>
              <a:rPr lang="en-US" sz="2800" b="1" dirty="0">
                <a:solidFill>
                  <a:srgbClr val="0000CC"/>
                </a:solidFill>
              </a:rPr>
              <a:t>(Fail-safe Voting) P.26</a:t>
            </a:r>
            <a:endParaRPr lang="en-US" dirty="0"/>
          </a:p>
        </p:txBody>
      </p:sp>
      <p:sp>
        <p:nvSpPr>
          <p:cNvPr id="12" name="Content Placeholder 11">
            <a:extLst>
              <a:ext uri="{FF2B5EF4-FFF2-40B4-BE49-F238E27FC236}">
                <a16:creationId xmlns:a16="http://schemas.microsoft.com/office/drawing/2014/main" id="{CE06A59D-5638-4496-886B-65A784E61EB0}"/>
              </a:ext>
            </a:extLst>
          </p:cNvPr>
          <p:cNvSpPr>
            <a:spLocks noGrp="1"/>
          </p:cNvSpPr>
          <p:nvPr>
            <p:ph idx="1"/>
          </p:nvPr>
        </p:nvSpPr>
        <p:spPr>
          <a:xfrm>
            <a:off x="332294" y="1180151"/>
            <a:ext cx="8659305" cy="3200399"/>
          </a:xfrm>
        </p:spPr>
        <p:txBody>
          <a:bodyPr>
            <a:normAutofit lnSpcReduction="10000"/>
          </a:bodyPr>
          <a:lstStyle/>
          <a:p>
            <a:r>
              <a:rPr lang="en-US" sz="2800" dirty="0"/>
              <a:t>If the PVR List indicates that a voter received an absentee ballot, then the voter is required to cast a </a:t>
            </a:r>
            <a:r>
              <a:rPr lang="en-US" sz="2800" u="sng" dirty="0">
                <a:solidFill>
                  <a:srgbClr val="0000CC"/>
                </a:solidFill>
              </a:rPr>
              <a:t>provisional ballot</a:t>
            </a:r>
            <a:endParaRPr lang="en-US" sz="2800" u="sng" dirty="0"/>
          </a:p>
          <a:p>
            <a:r>
              <a:rPr lang="en-US" sz="2800" dirty="0"/>
              <a:t>You should explain the situation to the voter and send them to the </a:t>
            </a:r>
            <a:r>
              <a:rPr lang="en-US" sz="2800" u="sng" dirty="0"/>
              <a:t>Poll Judge</a:t>
            </a:r>
            <a:r>
              <a:rPr lang="en-US" sz="2800" dirty="0"/>
              <a:t> </a:t>
            </a:r>
          </a:p>
          <a:p>
            <a:r>
              <a:rPr lang="en-US" sz="2800" dirty="0"/>
              <a:t>If a voter received an absentee ballot, but did not return it, the provisional vote will count</a:t>
            </a:r>
          </a:p>
        </p:txBody>
      </p:sp>
      <p:sp>
        <p:nvSpPr>
          <p:cNvPr id="5" name="Rectangle 4">
            <a:extLst>
              <a:ext uri="{FF2B5EF4-FFF2-40B4-BE49-F238E27FC236}">
                <a16:creationId xmlns:a16="http://schemas.microsoft.com/office/drawing/2014/main" id="{B08E5FB5-A9AD-BF50-41D3-4786CF0B60E2}"/>
              </a:ext>
            </a:extLst>
          </p:cNvPr>
          <p:cNvSpPr/>
          <p:nvPr/>
        </p:nvSpPr>
        <p:spPr>
          <a:xfrm>
            <a:off x="1143000" y="5943600"/>
            <a:ext cx="838200" cy="1524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9B8470-64FC-2A7E-F734-7826A8FF0FCA}"/>
              </a:ext>
            </a:extLst>
          </p:cNvPr>
          <p:cNvSpPr/>
          <p:nvPr/>
        </p:nvSpPr>
        <p:spPr>
          <a:xfrm>
            <a:off x="1562100" y="4343400"/>
            <a:ext cx="952500" cy="1524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BDF82D5C-28BF-80E6-F4EB-62CC9D737826}"/>
              </a:ext>
            </a:extLst>
          </p:cNvPr>
          <p:cNvSpPr/>
          <p:nvPr/>
        </p:nvSpPr>
        <p:spPr>
          <a:xfrm>
            <a:off x="5486400" y="5197475"/>
            <a:ext cx="2286000" cy="36512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153896"/>
      </p:ext>
    </p:extLst>
  </p:cSld>
  <p:clrMapOvr>
    <a:masterClrMapping/>
  </p:clrMapOvr>
  <p:transition advClick="0" advTm="10000">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C246-C9CB-4820-AA8E-378AA9406971}"/>
              </a:ext>
            </a:extLst>
          </p:cNvPr>
          <p:cNvSpPr>
            <a:spLocks noGrp="1"/>
          </p:cNvSpPr>
          <p:nvPr>
            <p:ph type="title"/>
          </p:nvPr>
        </p:nvSpPr>
        <p:spPr>
          <a:xfrm>
            <a:off x="458771" y="136525"/>
            <a:ext cx="8229600" cy="1143000"/>
          </a:xfrm>
        </p:spPr>
        <p:txBody>
          <a:bodyPr>
            <a:normAutofit/>
          </a:bodyPr>
          <a:lstStyle/>
          <a:p>
            <a:r>
              <a:rPr lang="en-US" sz="2800" b="1" dirty="0">
                <a:solidFill>
                  <a:srgbClr val="0000CC"/>
                </a:solidFill>
              </a:rPr>
              <a:t>Voter is Marked as Having Already Voted</a:t>
            </a:r>
            <a:br>
              <a:rPr lang="en-US" sz="2800" b="1" dirty="0">
                <a:solidFill>
                  <a:srgbClr val="0000CC"/>
                </a:solidFill>
              </a:rPr>
            </a:br>
            <a:r>
              <a:rPr lang="en-US" sz="2800" b="1" dirty="0">
                <a:solidFill>
                  <a:srgbClr val="0000CC"/>
                </a:solidFill>
              </a:rPr>
              <a:t>(Fail-safe Voting) P.26</a:t>
            </a:r>
            <a:endParaRPr lang="en-US" dirty="0"/>
          </a:p>
        </p:txBody>
      </p:sp>
      <p:sp>
        <p:nvSpPr>
          <p:cNvPr id="12" name="Content Placeholder 11">
            <a:extLst>
              <a:ext uri="{FF2B5EF4-FFF2-40B4-BE49-F238E27FC236}">
                <a16:creationId xmlns:a16="http://schemas.microsoft.com/office/drawing/2014/main" id="{CE06A59D-5638-4496-886B-65A784E61EB0}"/>
              </a:ext>
            </a:extLst>
          </p:cNvPr>
          <p:cNvSpPr>
            <a:spLocks noGrp="1"/>
          </p:cNvSpPr>
          <p:nvPr>
            <p:ph idx="1"/>
          </p:nvPr>
        </p:nvSpPr>
        <p:spPr>
          <a:xfrm>
            <a:off x="228600" y="1219200"/>
            <a:ext cx="8686800" cy="2590800"/>
          </a:xfrm>
        </p:spPr>
        <p:txBody>
          <a:bodyPr>
            <a:normAutofit lnSpcReduction="10000"/>
          </a:bodyPr>
          <a:lstStyle/>
          <a:p>
            <a:r>
              <a:rPr lang="en-US" sz="2800" dirty="0"/>
              <a:t>If the PVR List indicates that voter has already voted (ballot issued) the voter still has the option to cast a </a:t>
            </a:r>
            <a:r>
              <a:rPr lang="en-US" sz="2800" b="1" dirty="0">
                <a:solidFill>
                  <a:srgbClr val="0000CC"/>
                </a:solidFill>
              </a:rPr>
              <a:t>provisional ballot</a:t>
            </a:r>
            <a:r>
              <a:rPr lang="en-US" sz="2800" dirty="0">
                <a:solidFill>
                  <a:srgbClr val="0000CC"/>
                </a:solidFill>
              </a:rPr>
              <a:t> </a:t>
            </a:r>
            <a:r>
              <a:rPr lang="en-US" sz="2800" dirty="0"/>
              <a:t>if they assert, they have not actually voted   </a:t>
            </a:r>
          </a:p>
          <a:p>
            <a:r>
              <a:rPr lang="en-US" sz="2800" dirty="0"/>
              <a:t>The County Election Commission will have to determine whether the voter is attempting to vote twice</a:t>
            </a:r>
          </a:p>
        </p:txBody>
      </p:sp>
      <p:pic>
        <p:nvPicPr>
          <p:cNvPr id="4" name="Picture 3" descr="A screenshot of a computer&#10;&#10;Description automatically generated">
            <a:extLst>
              <a:ext uri="{FF2B5EF4-FFF2-40B4-BE49-F238E27FC236}">
                <a16:creationId xmlns:a16="http://schemas.microsoft.com/office/drawing/2014/main" id="{A8DD090C-97FA-8A9F-AC74-CD8085C5E04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3000"/>
                    </a14:imgEffect>
                    <a14:imgEffect>
                      <a14:brightnessContrast contrast="16000"/>
                    </a14:imgEffect>
                  </a14:imgLayer>
                </a14:imgProps>
              </a:ext>
              <a:ext uri="{28A0092B-C50C-407E-A947-70E740481C1C}">
                <a14:useLocalDpi xmlns:a14="http://schemas.microsoft.com/office/drawing/2010/main" val="0"/>
              </a:ext>
            </a:extLst>
          </a:blip>
          <a:srcRect l="24167" t="33470" r="17500" b="27960"/>
          <a:stretch/>
        </p:blipFill>
        <p:spPr>
          <a:xfrm>
            <a:off x="1676400" y="3962449"/>
            <a:ext cx="6175130" cy="2470052"/>
          </a:xfrm>
          <a:prstGeom prst="rect">
            <a:avLst/>
          </a:prstGeom>
          <a:ln w="19050">
            <a:solidFill>
              <a:schemeClr val="accent1">
                <a:shade val="50000"/>
              </a:schemeClr>
            </a:solidFill>
          </a:ln>
        </p:spPr>
      </p:pic>
      <p:sp>
        <p:nvSpPr>
          <p:cNvPr id="5" name="Arrow: Left 4">
            <a:extLst>
              <a:ext uri="{FF2B5EF4-FFF2-40B4-BE49-F238E27FC236}">
                <a16:creationId xmlns:a16="http://schemas.microsoft.com/office/drawing/2014/main" id="{8CC8028E-AD31-11DB-43D3-66D7C3073A31}"/>
              </a:ext>
            </a:extLst>
          </p:cNvPr>
          <p:cNvSpPr/>
          <p:nvPr/>
        </p:nvSpPr>
        <p:spPr>
          <a:xfrm>
            <a:off x="7467600" y="5410200"/>
            <a:ext cx="1447800" cy="36512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3E9943-FF22-78E3-3958-19AED87D1675}"/>
              </a:ext>
            </a:extLst>
          </p:cNvPr>
          <p:cNvSpPr/>
          <p:nvPr/>
        </p:nvSpPr>
        <p:spPr>
          <a:xfrm>
            <a:off x="4572000" y="5592762"/>
            <a:ext cx="228600" cy="18256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EBE396-F1C3-2201-22FF-0DB772FA6C76}"/>
              </a:ext>
            </a:extLst>
          </p:cNvPr>
          <p:cNvSpPr/>
          <p:nvPr/>
        </p:nvSpPr>
        <p:spPr>
          <a:xfrm>
            <a:off x="4539293" y="6102906"/>
            <a:ext cx="228600" cy="18256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118642"/>
      </p:ext>
    </p:extLst>
  </p:cSld>
  <p:clrMapOvr>
    <a:masterClrMapping/>
  </p:clrMapOvr>
  <p:transition advClick="0" advTm="10000">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C246-C9CB-4820-AA8E-378AA9406971}"/>
              </a:ext>
            </a:extLst>
          </p:cNvPr>
          <p:cNvSpPr>
            <a:spLocks noGrp="1"/>
          </p:cNvSpPr>
          <p:nvPr>
            <p:ph type="title"/>
          </p:nvPr>
        </p:nvSpPr>
        <p:spPr>
          <a:xfrm>
            <a:off x="447368" y="28371"/>
            <a:ext cx="8229600" cy="770260"/>
          </a:xfrm>
        </p:spPr>
        <p:txBody>
          <a:bodyPr>
            <a:normAutofit fontScale="90000"/>
          </a:bodyPr>
          <a:lstStyle/>
          <a:p>
            <a:r>
              <a:rPr lang="en-US" sz="2800" b="1" dirty="0">
                <a:solidFill>
                  <a:srgbClr val="0000CC"/>
                </a:solidFill>
              </a:rPr>
              <a:t>Ineligible Voters</a:t>
            </a:r>
            <a:br>
              <a:rPr lang="en-US" sz="2800" b="1" dirty="0">
                <a:solidFill>
                  <a:srgbClr val="0000CC"/>
                </a:solidFill>
              </a:rPr>
            </a:br>
            <a:r>
              <a:rPr lang="en-US" sz="2800" b="1" dirty="0">
                <a:solidFill>
                  <a:srgbClr val="0000CC"/>
                </a:solidFill>
              </a:rPr>
              <a:t>(Fail-safe Voting) P.25-26</a:t>
            </a:r>
            <a:endParaRPr lang="en-US" dirty="0"/>
          </a:p>
        </p:txBody>
      </p:sp>
      <p:sp>
        <p:nvSpPr>
          <p:cNvPr id="12" name="Content Placeholder 11">
            <a:extLst>
              <a:ext uri="{FF2B5EF4-FFF2-40B4-BE49-F238E27FC236}">
                <a16:creationId xmlns:a16="http://schemas.microsoft.com/office/drawing/2014/main" id="{CE06A59D-5638-4496-886B-65A784E61EB0}"/>
              </a:ext>
            </a:extLst>
          </p:cNvPr>
          <p:cNvSpPr>
            <a:spLocks noGrp="1"/>
          </p:cNvSpPr>
          <p:nvPr>
            <p:ph idx="1"/>
          </p:nvPr>
        </p:nvSpPr>
        <p:spPr>
          <a:xfrm>
            <a:off x="78658" y="1195711"/>
            <a:ext cx="8684342" cy="4443089"/>
          </a:xfrm>
        </p:spPr>
        <p:txBody>
          <a:bodyPr>
            <a:noAutofit/>
          </a:bodyPr>
          <a:lstStyle/>
          <a:p>
            <a:pPr>
              <a:spcAft>
                <a:spcPts val="600"/>
              </a:spcAft>
            </a:pPr>
            <a:r>
              <a:rPr lang="en-US" sz="2600" dirty="0"/>
              <a:t>In some special elections or school elections not held with the primary or general elections, </a:t>
            </a:r>
            <a:r>
              <a:rPr lang="en-US" sz="2600" u="sng" dirty="0"/>
              <a:t>not all voters </a:t>
            </a:r>
            <a:r>
              <a:rPr lang="en-US" sz="2600" dirty="0"/>
              <a:t>in the county are eligible to vote because the election does not affect the entire county</a:t>
            </a:r>
          </a:p>
          <a:p>
            <a:pPr>
              <a:spcAft>
                <a:spcPts val="600"/>
              </a:spcAft>
            </a:pPr>
            <a:r>
              <a:rPr lang="en-US" sz="2600" dirty="0"/>
              <a:t>If the PVR List indicates that voter lives outside the area eligible to vote in the election, the </a:t>
            </a:r>
            <a:r>
              <a:rPr lang="en-US" sz="2600" u="sng" dirty="0"/>
              <a:t>voter still has the option </a:t>
            </a:r>
            <a:r>
              <a:rPr lang="en-US" sz="2600" dirty="0"/>
              <a:t>to cast a </a:t>
            </a:r>
            <a:r>
              <a:rPr lang="en-US" sz="2600" b="1" dirty="0">
                <a:solidFill>
                  <a:srgbClr val="0000CC"/>
                </a:solidFill>
              </a:rPr>
              <a:t>provisional ballot </a:t>
            </a:r>
            <a:r>
              <a:rPr lang="en-US" sz="2600" dirty="0"/>
              <a:t>if they believe they are qualified  </a:t>
            </a:r>
          </a:p>
          <a:p>
            <a:r>
              <a:rPr lang="en-US" sz="2600" dirty="0"/>
              <a:t>The County Election Commission will have to determine whether the voter presenting is </a:t>
            </a:r>
            <a:r>
              <a:rPr lang="en-US" sz="2600" u="sng" dirty="0"/>
              <a:t>eligible</a:t>
            </a:r>
            <a:r>
              <a:rPr lang="en-US" sz="2600" dirty="0"/>
              <a:t> to vote in this election</a:t>
            </a:r>
          </a:p>
        </p:txBody>
      </p:sp>
    </p:spTree>
    <p:extLst>
      <p:ext uri="{BB962C8B-B14F-4D97-AF65-F5344CB8AC3E}">
        <p14:creationId xmlns:p14="http://schemas.microsoft.com/office/powerpoint/2010/main" val="3465905145"/>
      </p:ext>
    </p:extLst>
  </p:cSld>
  <p:clrMapOvr>
    <a:masterClrMapping/>
  </p:clrMapOvr>
  <p:transition advClick="0" advTm="10000">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C246-C9CB-4820-AA8E-378AA9406971}"/>
              </a:ext>
            </a:extLst>
          </p:cNvPr>
          <p:cNvSpPr>
            <a:spLocks noGrp="1"/>
          </p:cNvSpPr>
          <p:nvPr>
            <p:ph type="title"/>
          </p:nvPr>
        </p:nvSpPr>
        <p:spPr>
          <a:xfrm>
            <a:off x="457200" y="136525"/>
            <a:ext cx="8229600" cy="1143000"/>
          </a:xfrm>
        </p:spPr>
        <p:txBody>
          <a:bodyPr>
            <a:normAutofit/>
          </a:bodyPr>
          <a:lstStyle/>
          <a:p>
            <a:r>
              <a:rPr lang="en-US" sz="2800" b="1" dirty="0">
                <a:solidFill>
                  <a:srgbClr val="0000CC"/>
                </a:solidFill>
              </a:rPr>
              <a:t>PVR List is Marked as “Inactive”</a:t>
            </a:r>
            <a:br>
              <a:rPr lang="en-US" sz="2800" b="1" dirty="0">
                <a:solidFill>
                  <a:srgbClr val="0000CC"/>
                </a:solidFill>
              </a:rPr>
            </a:br>
            <a:r>
              <a:rPr lang="en-US" sz="2800" b="1" dirty="0">
                <a:solidFill>
                  <a:srgbClr val="0000CC"/>
                </a:solidFill>
              </a:rPr>
              <a:t>(Fail-safe Voting) P.25-26</a:t>
            </a:r>
            <a:endParaRPr lang="en-US" dirty="0"/>
          </a:p>
        </p:txBody>
      </p:sp>
      <p:sp>
        <p:nvSpPr>
          <p:cNvPr id="12" name="Content Placeholder 11">
            <a:extLst>
              <a:ext uri="{FF2B5EF4-FFF2-40B4-BE49-F238E27FC236}">
                <a16:creationId xmlns:a16="http://schemas.microsoft.com/office/drawing/2014/main" id="{CE06A59D-5638-4496-886B-65A784E61EB0}"/>
              </a:ext>
            </a:extLst>
          </p:cNvPr>
          <p:cNvSpPr>
            <a:spLocks noGrp="1"/>
          </p:cNvSpPr>
          <p:nvPr>
            <p:ph idx="1"/>
          </p:nvPr>
        </p:nvSpPr>
        <p:spPr>
          <a:xfrm>
            <a:off x="304800" y="1279526"/>
            <a:ext cx="8610600" cy="2454274"/>
          </a:xfrm>
        </p:spPr>
        <p:txBody>
          <a:bodyPr>
            <a:normAutofit fontScale="92500"/>
          </a:bodyPr>
          <a:lstStyle/>
          <a:p>
            <a:pPr>
              <a:spcAft>
                <a:spcPts val="600"/>
              </a:spcAft>
            </a:pPr>
            <a:r>
              <a:rPr lang="en-US" sz="2800" b="1" dirty="0"/>
              <a:t>If you see this notation in the PVR List, you should </a:t>
            </a:r>
            <a:r>
              <a:rPr lang="en-US" sz="2800" b="1" u="sng" dirty="0"/>
              <a:t>ignore it </a:t>
            </a:r>
          </a:p>
          <a:p>
            <a:pPr>
              <a:spcAft>
                <a:spcPts val="600"/>
              </a:spcAft>
            </a:pPr>
            <a:r>
              <a:rPr lang="en-US" sz="2800" dirty="0"/>
              <a:t>“Inactive” voters are </a:t>
            </a:r>
            <a:r>
              <a:rPr lang="en-US" sz="2800" b="1" u="sng" dirty="0">
                <a:solidFill>
                  <a:srgbClr val="0000CC"/>
                </a:solidFill>
              </a:rPr>
              <a:t>ELIGIBLE</a:t>
            </a:r>
            <a:r>
              <a:rPr lang="en-US" sz="2800" dirty="0"/>
              <a:t> and receive a </a:t>
            </a:r>
            <a:r>
              <a:rPr lang="en-US" sz="2800" b="1" dirty="0">
                <a:solidFill>
                  <a:srgbClr val="0000CC"/>
                </a:solidFill>
              </a:rPr>
              <a:t>regular ballot</a:t>
            </a:r>
            <a:r>
              <a:rPr lang="en-US" sz="2800" b="1" dirty="0"/>
              <a:t>  </a:t>
            </a:r>
          </a:p>
          <a:p>
            <a:pPr>
              <a:spcAft>
                <a:spcPts val="600"/>
              </a:spcAft>
            </a:pPr>
            <a:r>
              <a:rPr lang="en-US" sz="2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YELLOW SHOWS INACTIVE VOTERS, BUT THESE VOTERS ARE STILL ELIGIBLE TO VOTE</a:t>
            </a:r>
            <a:endParaRPr lang="en-US" sz="2800" dirty="0"/>
          </a:p>
          <a:p>
            <a:endParaRPr lang="en-US" sz="2800" b="1" dirty="0"/>
          </a:p>
          <a:p>
            <a:endParaRPr lang="en-US" dirty="0"/>
          </a:p>
        </p:txBody>
      </p:sp>
      <p:pic>
        <p:nvPicPr>
          <p:cNvPr id="4" name="Picture 3">
            <a:extLst>
              <a:ext uri="{FF2B5EF4-FFF2-40B4-BE49-F238E27FC236}">
                <a16:creationId xmlns:a16="http://schemas.microsoft.com/office/drawing/2014/main" id="{9CC5C98C-CFE6-18BB-F7B8-AE4A04D7ABB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63000"/>
                    </a14:imgEffect>
                    <a14:imgEffect>
                      <a14:brightnessContrast contrast="-48000"/>
                    </a14:imgEffect>
                  </a14:imgLayer>
                </a14:imgProps>
              </a:ext>
            </a:extLst>
          </a:blip>
          <a:srcRect l="3647" t="13526" r="5429" b="3881"/>
          <a:stretch/>
        </p:blipFill>
        <p:spPr>
          <a:xfrm>
            <a:off x="1295400" y="3505200"/>
            <a:ext cx="6553200" cy="3172030"/>
          </a:xfrm>
          <a:prstGeom prst="rect">
            <a:avLst/>
          </a:prstGeom>
          <a:ln w="25400">
            <a:solidFill>
              <a:schemeClr val="accent1"/>
            </a:solidFill>
          </a:ln>
        </p:spPr>
      </p:pic>
      <p:pic>
        <p:nvPicPr>
          <p:cNvPr id="3" name="Picture 2">
            <a:extLst>
              <a:ext uri="{FF2B5EF4-FFF2-40B4-BE49-F238E27FC236}">
                <a16:creationId xmlns:a16="http://schemas.microsoft.com/office/drawing/2014/main" id="{CE89438F-8DF9-E874-9E75-7B60B3607C9A}"/>
              </a:ext>
            </a:extLst>
          </p:cNvPr>
          <p:cNvPicPr>
            <a:picLocks noChangeAspect="1"/>
          </p:cNvPicPr>
          <p:nvPr/>
        </p:nvPicPr>
        <p:blipFill>
          <a:blip r:embed="rId4"/>
          <a:stretch>
            <a:fillRect/>
          </a:stretch>
        </p:blipFill>
        <p:spPr>
          <a:xfrm rot="19045839">
            <a:off x="7308579" y="5232161"/>
            <a:ext cx="1560944" cy="308742"/>
          </a:xfrm>
          <a:prstGeom prst="rect">
            <a:avLst/>
          </a:prstGeom>
        </p:spPr>
      </p:pic>
    </p:spTree>
    <p:extLst>
      <p:ext uri="{BB962C8B-B14F-4D97-AF65-F5344CB8AC3E}">
        <p14:creationId xmlns:p14="http://schemas.microsoft.com/office/powerpoint/2010/main" val="337295465"/>
      </p:ext>
    </p:extLst>
  </p:cSld>
  <p:clrMapOvr>
    <a:masterClrMapping/>
  </p:clrMapOvr>
  <p:transition advClick="0" advTm="10000">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A5D785-3E9C-4B40-A900-26301A1F54C1}"/>
              </a:ext>
            </a:extLst>
          </p:cNvPr>
          <p:cNvSpPr>
            <a:spLocks noGrp="1"/>
          </p:cNvSpPr>
          <p:nvPr>
            <p:ph type="ctrTitle"/>
          </p:nvPr>
        </p:nvSpPr>
        <p:spPr/>
        <p:txBody>
          <a:bodyPr/>
          <a:lstStyle/>
          <a:p>
            <a:r>
              <a:rPr lang="en-US" b="1" dirty="0">
                <a:solidFill>
                  <a:srgbClr val="0000CC"/>
                </a:solidFill>
              </a:rPr>
              <a:t>Election Day Issues</a:t>
            </a:r>
          </a:p>
        </p:txBody>
      </p:sp>
      <p:sp>
        <p:nvSpPr>
          <p:cNvPr id="7" name="Text Placeholder 6">
            <a:extLst>
              <a:ext uri="{FF2B5EF4-FFF2-40B4-BE49-F238E27FC236}">
                <a16:creationId xmlns:a16="http://schemas.microsoft.com/office/drawing/2014/main" id="{53989BDD-338A-48FD-8846-C29DCD414A0B}"/>
              </a:ext>
            </a:extLst>
          </p:cNvPr>
          <p:cNvSpPr>
            <a:spLocks noGrp="1"/>
          </p:cNvSpPr>
          <p:nvPr>
            <p:ph type="subTitle" idx="1"/>
          </p:nvPr>
        </p:nvSpPr>
        <p:spPr>
          <a:xfrm>
            <a:off x="914400" y="3886200"/>
            <a:ext cx="7315200" cy="1752600"/>
          </a:xfrm>
        </p:spPr>
        <p:txBody>
          <a:bodyPr/>
          <a:lstStyle/>
          <a:p>
            <a:r>
              <a:rPr lang="en-US" dirty="0">
                <a:solidFill>
                  <a:schemeClr val="tx1"/>
                </a:solidFill>
              </a:rPr>
              <a:t>Other situations you will need to be prepared to address on Election Day</a:t>
            </a:r>
          </a:p>
        </p:txBody>
      </p:sp>
    </p:spTree>
    <p:extLst>
      <p:ext uri="{BB962C8B-B14F-4D97-AF65-F5344CB8AC3E}">
        <p14:creationId xmlns:p14="http://schemas.microsoft.com/office/powerpoint/2010/main" val="2396638935"/>
      </p:ext>
    </p:extLst>
  </p:cSld>
  <p:clrMapOvr>
    <a:masterClrMapping/>
  </p:clrMapOvr>
  <p:transition advClick="0" advTm="10000">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AB4A-4BFC-4B45-B49F-46279026D940}"/>
              </a:ext>
            </a:extLst>
          </p:cNvPr>
          <p:cNvSpPr>
            <a:spLocks noGrp="1"/>
          </p:cNvSpPr>
          <p:nvPr>
            <p:ph type="title"/>
          </p:nvPr>
        </p:nvSpPr>
        <p:spPr>
          <a:xfrm>
            <a:off x="457200" y="136525"/>
            <a:ext cx="8229600" cy="1020762"/>
          </a:xfrm>
        </p:spPr>
        <p:txBody>
          <a:bodyPr>
            <a:normAutofit fontScale="90000"/>
          </a:bodyPr>
          <a:lstStyle/>
          <a:p>
            <a:r>
              <a:rPr lang="en-US" b="1" dirty="0">
                <a:solidFill>
                  <a:srgbClr val="0000CC"/>
                </a:solidFill>
              </a:rPr>
              <a:t>Procedure for Assisting Voters</a:t>
            </a:r>
            <a:br>
              <a:rPr lang="en-US" b="1" dirty="0">
                <a:solidFill>
                  <a:srgbClr val="0000CC"/>
                </a:solidFill>
              </a:rPr>
            </a:br>
            <a:r>
              <a:rPr lang="en-US" sz="4000" b="1" dirty="0">
                <a:solidFill>
                  <a:srgbClr val="0000CC"/>
                </a:solidFill>
              </a:rPr>
              <a:t>P.36-37</a:t>
            </a:r>
            <a:endParaRPr lang="en-US" sz="4000" dirty="0"/>
          </a:p>
        </p:txBody>
      </p:sp>
      <p:sp>
        <p:nvSpPr>
          <p:cNvPr id="3" name="Content Placeholder 2">
            <a:extLst>
              <a:ext uri="{FF2B5EF4-FFF2-40B4-BE49-F238E27FC236}">
                <a16:creationId xmlns:a16="http://schemas.microsoft.com/office/drawing/2014/main" id="{7221D1AD-AE40-4F74-BA0C-C63EA781C9F6}"/>
              </a:ext>
            </a:extLst>
          </p:cNvPr>
          <p:cNvSpPr>
            <a:spLocks noGrp="1"/>
          </p:cNvSpPr>
          <p:nvPr>
            <p:ph sz="half" idx="1"/>
          </p:nvPr>
        </p:nvSpPr>
        <p:spPr>
          <a:xfrm>
            <a:off x="304800" y="1417638"/>
            <a:ext cx="3276600" cy="5085276"/>
          </a:xfrm>
        </p:spPr>
        <p:txBody>
          <a:bodyPr>
            <a:normAutofit fontScale="92500" lnSpcReduction="10000"/>
          </a:bodyPr>
          <a:lstStyle/>
          <a:p>
            <a:pPr>
              <a:spcBef>
                <a:spcPts val="600"/>
              </a:spcBef>
              <a:buClr>
                <a:srgbClr val="0000CC"/>
              </a:buClr>
              <a:buSzPct val="70000"/>
              <a:buFont typeface="Wingdings 3" panose="05040102010807070707" pitchFamily="18" charset="2"/>
              <a:buChar char="u"/>
              <a:defRPr/>
            </a:pPr>
            <a:r>
              <a:rPr lang="en-US" altLang="en-US" sz="2400" b="1" dirty="0">
                <a:cs typeface="Tahoma" pitchFamily="34" charset="0"/>
              </a:rPr>
              <a:t>Poll Worker Must List: </a:t>
            </a:r>
            <a:endParaRPr lang="en-US" altLang="en-US" sz="2400" b="1" dirty="0">
              <a:solidFill>
                <a:srgbClr val="C00000"/>
              </a:solidFill>
              <a:cs typeface="Tahoma" pitchFamily="34" charset="0"/>
            </a:endParaRPr>
          </a:p>
          <a:p>
            <a:pPr lvl="1">
              <a:spcBef>
                <a:spcPts val="600"/>
              </a:spcBef>
              <a:buClr>
                <a:srgbClr val="0000CC"/>
              </a:buClr>
              <a:buSzPct val="50000"/>
              <a:buFont typeface="Wingdings" panose="05000000000000000000" pitchFamily="2" charset="2"/>
              <a:buChar char="n"/>
              <a:defRPr/>
            </a:pPr>
            <a:r>
              <a:rPr lang="en-US" altLang="en-US" b="1" dirty="0">
                <a:cs typeface="Tahoma" pitchFamily="34" charset="0"/>
              </a:rPr>
              <a:t>The name of each </a:t>
            </a:r>
            <a:r>
              <a:rPr lang="en-US" altLang="en-US" b="1" dirty="0">
                <a:solidFill>
                  <a:srgbClr val="0000CC"/>
                </a:solidFill>
                <a:cs typeface="Tahoma" pitchFamily="34" charset="0"/>
              </a:rPr>
              <a:t>voter </a:t>
            </a:r>
            <a:r>
              <a:rPr lang="en-US" altLang="en-US" b="1" dirty="0">
                <a:cs typeface="Tahoma" pitchFamily="34" charset="0"/>
              </a:rPr>
              <a:t>that is assisted; and</a:t>
            </a:r>
            <a:endParaRPr lang="en-US" altLang="en-US" b="1" dirty="0">
              <a:solidFill>
                <a:srgbClr val="C00000"/>
              </a:solidFill>
              <a:cs typeface="Tahoma" pitchFamily="34" charset="0"/>
            </a:endParaRPr>
          </a:p>
          <a:p>
            <a:pPr lvl="1">
              <a:spcBef>
                <a:spcPts val="600"/>
              </a:spcBef>
              <a:buClr>
                <a:srgbClr val="0000CC"/>
              </a:buClr>
              <a:buSzPct val="50000"/>
              <a:buFont typeface="Wingdings" panose="05000000000000000000" pitchFamily="2" charset="2"/>
              <a:buChar char="n"/>
              <a:defRPr/>
            </a:pPr>
            <a:r>
              <a:rPr lang="en-US" altLang="en-US" b="1" dirty="0">
                <a:cs typeface="Tahoma" pitchFamily="34" charset="0"/>
              </a:rPr>
              <a:t>The names of the</a:t>
            </a:r>
            <a:r>
              <a:rPr lang="en-US" altLang="en-US" b="1" dirty="0">
                <a:solidFill>
                  <a:srgbClr val="0000CC"/>
                </a:solidFill>
                <a:cs typeface="Tahoma" pitchFamily="34" charset="0"/>
              </a:rPr>
              <a:t> two poll workers </a:t>
            </a:r>
            <a:r>
              <a:rPr lang="en-US" altLang="en-US" b="1" dirty="0">
                <a:cs typeface="Tahoma" pitchFamily="34" charset="0"/>
              </a:rPr>
              <a:t>who assist the voter</a:t>
            </a:r>
          </a:p>
          <a:p>
            <a:pPr lvl="2">
              <a:spcBef>
                <a:spcPts val="600"/>
              </a:spcBef>
              <a:buClr>
                <a:srgbClr val="0000CC"/>
              </a:buClr>
              <a:buSzPct val="50000"/>
              <a:buFont typeface="Wingdings" panose="05000000000000000000" pitchFamily="2" charset="2"/>
              <a:buChar char="n"/>
              <a:defRPr/>
            </a:pPr>
            <a:r>
              <a:rPr lang="en-US" altLang="en-US" b="1" dirty="0">
                <a:cs typeface="Tahoma" pitchFamily="34" charset="0"/>
              </a:rPr>
              <a:t>One to assist and one to observe (</a:t>
            </a:r>
            <a:r>
              <a:rPr lang="en-US" altLang="en-US" dirty="0">
                <a:cs typeface="Tahoma" pitchFamily="34" charset="0"/>
              </a:rPr>
              <a:t>w/out comment or interpretation</a:t>
            </a:r>
            <a:r>
              <a:rPr lang="en-US" altLang="en-US" b="1" dirty="0">
                <a:cs typeface="Tahoma" pitchFamily="34" charset="0"/>
              </a:rPr>
              <a:t>); </a:t>
            </a:r>
          </a:p>
          <a:p>
            <a:pPr lvl="1">
              <a:spcBef>
                <a:spcPts val="600"/>
              </a:spcBef>
              <a:buClr>
                <a:srgbClr val="0000CC"/>
              </a:buClr>
              <a:buSzPct val="50000"/>
              <a:buFont typeface="Wingdings" panose="05000000000000000000" pitchFamily="2" charset="2"/>
              <a:buChar char="n"/>
              <a:defRPr/>
            </a:pPr>
            <a:r>
              <a:rPr lang="en-US" altLang="en-US" b="1" dirty="0">
                <a:cs typeface="Tahoma" pitchFamily="34" charset="0"/>
              </a:rPr>
              <a:t>OR list the name and address of the person chosen by the voter to assist them</a:t>
            </a:r>
          </a:p>
          <a:p>
            <a:endParaRPr lang="en-US" dirty="0"/>
          </a:p>
        </p:txBody>
      </p:sp>
      <p:pic>
        <p:nvPicPr>
          <p:cNvPr id="7" name="Content Placeholder 6">
            <a:extLst>
              <a:ext uri="{FF2B5EF4-FFF2-40B4-BE49-F238E27FC236}">
                <a16:creationId xmlns:a16="http://schemas.microsoft.com/office/drawing/2014/main" id="{1681CDFE-271D-4E50-B01A-47CFD18A7747}"/>
              </a:ext>
            </a:extLst>
          </p:cNvPr>
          <p:cNvPicPr>
            <a:picLocks noGrp="1" noChangeAspect="1"/>
          </p:cNvPicPr>
          <p:nvPr>
            <p:ph sz="half" idx="2"/>
          </p:nvPr>
        </p:nvPicPr>
        <p:blipFill rotWithShape="1">
          <a:blip r:embed="rId2"/>
          <a:srcRect t="5051"/>
          <a:stretch/>
        </p:blipFill>
        <p:spPr>
          <a:xfrm>
            <a:off x="4038600" y="1295400"/>
            <a:ext cx="4681900" cy="5207514"/>
          </a:xfrm>
          <a:prstGeom prst="rect">
            <a:avLst/>
          </a:prstGeom>
        </p:spPr>
      </p:pic>
    </p:spTree>
    <p:extLst>
      <p:ext uri="{BB962C8B-B14F-4D97-AF65-F5344CB8AC3E}">
        <p14:creationId xmlns:p14="http://schemas.microsoft.com/office/powerpoint/2010/main" val="896033414"/>
      </p:ext>
    </p:extLst>
  </p:cSld>
  <p:clrMapOvr>
    <a:masterClrMapping/>
  </p:clrMapOvr>
  <p:transition advClick="0" advTm="10000">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F923-0127-4026-B46F-52879903D627}"/>
              </a:ext>
            </a:extLst>
          </p:cNvPr>
          <p:cNvSpPr>
            <a:spLocks noGrp="1"/>
          </p:cNvSpPr>
          <p:nvPr>
            <p:ph type="title"/>
          </p:nvPr>
        </p:nvSpPr>
        <p:spPr/>
        <p:txBody>
          <a:bodyPr>
            <a:normAutofit fontScale="90000"/>
          </a:bodyPr>
          <a:lstStyle/>
          <a:p>
            <a:r>
              <a:rPr lang="en-US" b="1" dirty="0">
                <a:solidFill>
                  <a:srgbClr val="0000CC"/>
                </a:solidFill>
              </a:rPr>
              <a:t>Limits on Assisting Voters</a:t>
            </a:r>
            <a:br>
              <a:rPr lang="en-US" b="1" dirty="0">
                <a:solidFill>
                  <a:srgbClr val="0000CC"/>
                </a:solidFill>
              </a:rPr>
            </a:br>
            <a:r>
              <a:rPr lang="en-US" sz="4000" b="1" dirty="0">
                <a:solidFill>
                  <a:srgbClr val="0000CC"/>
                </a:solidFill>
              </a:rPr>
              <a:t>P.36-37</a:t>
            </a:r>
            <a:endParaRPr lang="en-US" dirty="0"/>
          </a:p>
        </p:txBody>
      </p:sp>
      <p:sp>
        <p:nvSpPr>
          <p:cNvPr id="3" name="Content Placeholder 2">
            <a:extLst>
              <a:ext uri="{FF2B5EF4-FFF2-40B4-BE49-F238E27FC236}">
                <a16:creationId xmlns:a16="http://schemas.microsoft.com/office/drawing/2014/main" id="{368C46AB-8E28-4E4B-ACF5-77649E14A954}"/>
              </a:ext>
            </a:extLst>
          </p:cNvPr>
          <p:cNvSpPr>
            <a:spLocks noGrp="1"/>
          </p:cNvSpPr>
          <p:nvPr>
            <p:ph idx="1"/>
          </p:nvPr>
        </p:nvSpPr>
        <p:spPr/>
        <p:txBody>
          <a:bodyPr>
            <a:normAutofit fontScale="92500" lnSpcReduction="20000"/>
          </a:bodyPr>
          <a:lstStyle/>
          <a:p>
            <a:r>
              <a:rPr lang="en-US" b="1" dirty="0">
                <a:solidFill>
                  <a:srgbClr val="0000CC"/>
                </a:solidFill>
              </a:rPr>
              <a:t>TWO</a:t>
            </a:r>
            <a:r>
              <a:rPr lang="en-US" dirty="0">
                <a:solidFill>
                  <a:srgbClr val="0000CC"/>
                </a:solidFill>
              </a:rPr>
              <a:t> Poll Workers: </a:t>
            </a:r>
            <a:r>
              <a:rPr lang="en-US" dirty="0"/>
              <a:t>May assist an </a:t>
            </a:r>
            <a:r>
              <a:rPr lang="en-US" b="1" u="sng" dirty="0"/>
              <a:t>unlimited number</a:t>
            </a:r>
            <a:r>
              <a:rPr lang="en-US" b="1" dirty="0"/>
              <a:t> </a:t>
            </a:r>
            <a:r>
              <a:rPr lang="en-US" dirty="0"/>
              <a:t>of voters</a:t>
            </a:r>
          </a:p>
          <a:p>
            <a:pPr lvl="1"/>
            <a:r>
              <a:rPr lang="en-US" b="1" dirty="0"/>
              <a:t>Must</a:t>
            </a:r>
            <a:r>
              <a:rPr lang="en-US" dirty="0"/>
              <a:t> be accompanied by a </a:t>
            </a:r>
            <a:r>
              <a:rPr lang="en-US" b="1" u="sng" dirty="0"/>
              <a:t>second</a:t>
            </a:r>
            <a:r>
              <a:rPr lang="en-US" dirty="0"/>
              <a:t> poll worker!</a:t>
            </a:r>
          </a:p>
          <a:p>
            <a:r>
              <a:rPr lang="en-US" dirty="0">
                <a:solidFill>
                  <a:srgbClr val="0000CC"/>
                </a:solidFill>
              </a:rPr>
              <a:t>Third Parties: </a:t>
            </a:r>
            <a:r>
              <a:rPr lang="en-US" dirty="0"/>
              <a:t>May assist </a:t>
            </a:r>
            <a:r>
              <a:rPr lang="en-US" b="1" u="sng" dirty="0"/>
              <a:t>up to six</a:t>
            </a:r>
            <a:r>
              <a:rPr lang="en-US" b="1" dirty="0"/>
              <a:t> </a:t>
            </a:r>
            <a:r>
              <a:rPr lang="en-US" dirty="0"/>
              <a:t>voters if: </a:t>
            </a:r>
          </a:p>
          <a:p>
            <a:pPr lvl="1"/>
            <a:r>
              <a:rPr lang="en-US" dirty="0"/>
              <a:t>Voter requests the assistance (not the 3</a:t>
            </a:r>
            <a:r>
              <a:rPr lang="en-US" baseline="30000" dirty="0"/>
              <a:t>rd</a:t>
            </a:r>
            <a:r>
              <a:rPr lang="en-US" dirty="0"/>
              <a:t> party)</a:t>
            </a:r>
          </a:p>
          <a:p>
            <a:r>
              <a:rPr lang="en-US" dirty="0">
                <a:solidFill>
                  <a:srgbClr val="0000CC"/>
                </a:solidFill>
              </a:rPr>
              <a:t>Candidates: </a:t>
            </a:r>
            <a:r>
              <a:rPr lang="en-US" dirty="0"/>
              <a:t>May assist </a:t>
            </a:r>
            <a:r>
              <a:rPr lang="en-US" b="1" u="sng" dirty="0"/>
              <a:t>up to six blood relatives</a:t>
            </a:r>
          </a:p>
          <a:p>
            <a:pPr lvl="1"/>
            <a:r>
              <a:rPr lang="en-US" dirty="0"/>
              <a:t>Within two degrees of relationship</a:t>
            </a:r>
          </a:p>
          <a:p>
            <a:r>
              <a:rPr lang="en-US" dirty="0">
                <a:solidFill>
                  <a:srgbClr val="FF0000"/>
                </a:solidFill>
              </a:rPr>
              <a:t>All Assistants: Required to </a:t>
            </a:r>
            <a:r>
              <a:rPr lang="en-US" u="sng" dirty="0">
                <a:solidFill>
                  <a:srgbClr val="FF0000"/>
                </a:solidFill>
              </a:rPr>
              <a:t>ONLY</a:t>
            </a:r>
            <a:r>
              <a:rPr lang="en-US" dirty="0">
                <a:solidFill>
                  <a:srgbClr val="FF0000"/>
                </a:solidFill>
              </a:rPr>
              <a:t> mark the ballot as directed by the voters</a:t>
            </a:r>
          </a:p>
          <a:p>
            <a:pPr lvl="1"/>
            <a:r>
              <a:rPr lang="en-US" dirty="0"/>
              <a:t>Assistants who engage in electioneering should be documented (including their name) and removed</a:t>
            </a:r>
          </a:p>
        </p:txBody>
      </p:sp>
    </p:spTree>
    <p:extLst>
      <p:ext uri="{BB962C8B-B14F-4D97-AF65-F5344CB8AC3E}">
        <p14:creationId xmlns:p14="http://schemas.microsoft.com/office/powerpoint/2010/main" val="1388424322"/>
      </p:ext>
    </p:extLst>
  </p:cSld>
  <p:clrMapOvr>
    <a:masterClrMapping/>
  </p:clrMapOvr>
  <p:transition advClick="0" advTm="1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228600" y="152400"/>
            <a:ext cx="8763000" cy="6705600"/>
          </a:xfrm>
        </p:spPr>
        <p:txBody>
          <a:bodyPr>
            <a:normAutofit fontScale="70000" lnSpcReduction="20000"/>
          </a:bodyPr>
          <a:lstStyle/>
          <a:p>
            <a:pPr algn="ctr" eaLnBrk="1" hangingPunct="1">
              <a:spcBef>
                <a:spcPts val="600"/>
              </a:spcBef>
              <a:buFontTx/>
              <a:buNone/>
              <a:defRPr/>
            </a:pPr>
            <a:endParaRPr lang="en-US" altLang="en-US" sz="2400" b="1" u="heavy" dirty="0">
              <a:solidFill>
                <a:srgbClr val="C00000"/>
              </a:solidFill>
              <a:uFill>
                <a:solidFill>
                  <a:srgbClr val="0000CC"/>
                </a:solidFill>
              </a:uFill>
              <a:latin typeface="+mj-lt"/>
              <a:cs typeface="Tahoma" pitchFamily="34" charset="0"/>
            </a:endParaRPr>
          </a:p>
          <a:p>
            <a:pPr algn="ctr" eaLnBrk="1" hangingPunct="1">
              <a:spcBef>
                <a:spcPts val="600"/>
              </a:spcBef>
              <a:buFontTx/>
              <a:buNone/>
              <a:defRPr/>
            </a:pPr>
            <a:r>
              <a:rPr lang="en-US" altLang="en-US" sz="5800" b="1" u="sng" dirty="0">
                <a:solidFill>
                  <a:srgbClr val="C00000"/>
                </a:solidFill>
                <a:uFill>
                  <a:solidFill>
                    <a:srgbClr val="0000CC"/>
                  </a:solidFill>
                </a:uFill>
                <a:latin typeface="+mj-lt"/>
                <a:cs typeface="Tahoma" pitchFamily="34" charset="0"/>
              </a:rPr>
              <a:t>Before Opening the Polls</a:t>
            </a:r>
            <a:endParaRPr lang="en-US" altLang="en-US" sz="5800" b="1" u="sng" dirty="0">
              <a:solidFill>
                <a:srgbClr val="C00000"/>
              </a:solidFill>
              <a:uFill>
                <a:solidFill>
                  <a:srgbClr val="0000CC"/>
                </a:solidFill>
              </a:uFill>
              <a:latin typeface="+mj-lt"/>
            </a:endParaRPr>
          </a:p>
          <a:p>
            <a:pPr algn="ctr" eaLnBrk="1" hangingPunct="1">
              <a:spcBef>
                <a:spcPts val="600"/>
              </a:spcBef>
              <a:buFontTx/>
              <a:buNone/>
              <a:defRPr/>
            </a:pPr>
            <a:endParaRPr lang="en-US" altLang="en-US" dirty="0">
              <a:latin typeface="+mj-lt"/>
            </a:endParaRPr>
          </a:p>
          <a:p>
            <a:pPr>
              <a:spcBef>
                <a:spcPts val="600"/>
              </a:spcBef>
              <a:buClr>
                <a:srgbClr val="0000CC"/>
              </a:buClr>
              <a:buSzPct val="70000"/>
              <a:buFont typeface="Wingdings 3" panose="05040102010807070707" pitchFamily="18" charset="2"/>
              <a:buChar char="u"/>
              <a:defRPr/>
            </a:pPr>
            <a:r>
              <a:rPr lang="en-US" altLang="en-US" sz="3800" b="1" dirty="0">
                <a:latin typeface="+mj-lt"/>
              </a:rPr>
              <a:t>This section provides general information for all poll workers while more detailed instructions for opening the poll will be provided in the afternoon session.</a:t>
            </a:r>
          </a:p>
          <a:p>
            <a:pPr marL="0" indent="0">
              <a:spcBef>
                <a:spcPts val="600"/>
              </a:spcBef>
              <a:buClr>
                <a:srgbClr val="0000CC"/>
              </a:buClr>
              <a:buSzPct val="70000"/>
              <a:buNone/>
              <a:defRPr/>
            </a:pPr>
            <a:endParaRPr lang="en-US" altLang="en-US" sz="2800" b="1" dirty="0">
              <a:latin typeface="+mj-lt"/>
            </a:endParaRPr>
          </a:p>
          <a:p>
            <a:pPr>
              <a:spcBef>
                <a:spcPts val="600"/>
              </a:spcBef>
              <a:buClr>
                <a:srgbClr val="0000CC"/>
              </a:buClr>
              <a:buSzPct val="70000"/>
              <a:buFont typeface="Wingdings 3" panose="05040102010807070707" pitchFamily="18" charset="2"/>
              <a:buChar char="u"/>
              <a:defRPr/>
            </a:pPr>
            <a:r>
              <a:rPr lang="en-US" altLang="en-US" sz="3800" b="1" dirty="0">
                <a:latin typeface="+mj-lt"/>
              </a:rPr>
              <a:t>Specifically, we’ll cover:</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Addressing problems</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Administering the oath;</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Arranging the poll;</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Locating supplies, postings, and forms.</a:t>
            </a:r>
          </a:p>
          <a:p>
            <a:pPr marL="0" indent="0" eaLnBrk="1" hangingPunct="1">
              <a:spcBef>
                <a:spcPts val="600"/>
              </a:spcBef>
              <a:buFont typeface="Arial" pitchFamily="34" charset="0"/>
              <a:buNone/>
              <a:defRPr/>
            </a:pPr>
            <a:endParaRPr lang="en-US" altLang="en-US" dirty="0">
              <a:latin typeface="Tahoma" pitchFamily="34" charset="0"/>
            </a:endParaRPr>
          </a:p>
          <a:p>
            <a:pPr eaLnBrk="1" hangingPunct="1">
              <a:spcBef>
                <a:spcPts val="600"/>
              </a:spcBef>
              <a:buClr>
                <a:srgbClr val="3333CC"/>
              </a:buClr>
              <a:buFont typeface="Wingdings" pitchFamily="2" charset="2"/>
              <a:buChar char="Ø"/>
              <a:defRPr/>
            </a:pPr>
            <a:endParaRPr lang="en-US" altLang="en-US" dirty="0">
              <a:latin typeface="Tahoma" pitchFamily="34" charset="0"/>
            </a:endParaRPr>
          </a:p>
          <a:p>
            <a:pPr eaLnBrk="1" hangingPunct="1">
              <a:spcBef>
                <a:spcPts val="600"/>
              </a:spcBef>
              <a:buFont typeface="Arial" pitchFamily="34" charset="0"/>
              <a:buNone/>
              <a:defRPr/>
            </a:pPr>
            <a:r>
              <a:rPr lang="en-US" altLang="en-US" dirty="0">
                <a:latin typeface="Tahoma" pitchFamily="34" charset="0"/>
              </a:rPr>
              <a:t>     </a:t>
            </a:r>
          </a:p>
          <a:p>
            <a:pPr eaLnBrk="1" hangingPunct="1">
              <a:spcBef>
                <a:spcPts val="600"/>
              </a:spcBef>
              <a:buFont typeface="Arial" pitchFamily="34" charset="0"/>
              <a:buNone/>
              <a:defRPr/>
            </a:pPr>
            <a:endParaRPr lang="en-US" altLang="en-US" dirty="0">
              <a:latin typeface="Tahoma"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280" y="2743200"/>
            <a:ext cx="3017520" cy="2011680"/>
          </a:xfrm>
          <a:prstGeom prst="rect">
            <a:avLst/>
          </a:prstGeom>
          <a:effectLst>
            <a:glow rad="63500">
              <a:srgbClr val="0000CC"/>
            </a:glow>
          </a:effectLst>
        </p:spPr>
      </p:pic>
    </p:spTree>
    <p:extLst>
      <p:ext uri="{BB962C8B-B14F-4D97-AF65-F5344CB8AC3E}">
        <p14:creationId xmlns:p14="http://schemas.microsoft.com/office/powerpoint/2010/main" val="4009224499"/>
      </p:ext>
    </p:extLst>
  </p:cSld>
  <p:clrMapOvr>
    <a:masterClrMapping/>
  </p:clrMapOvr>
  <p:transition advClick="0" advTm="10000">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219200"/>
          </a:xfrm>
        </p:spPr>
        <p:txBody>
          <a:bodyPr/>
          <a:lstStyle/>
          <a:p>
            <a:r>
              <a:rPr lang="en-US" altLang="en-US" sz="3600" b="1" dirty="0">
                <a:solidFill>
                  <a:srgbClr val="0000CC"/>
                </a:solidFill>
                <a:cs typeface="Tahoma" pitchFamily="34" charset="0"/>
              </a:rPr>
              <a:t>Important Reminders on Assistance to Voters</a:t>
            </a:r>
          </a:p>
        </p:txBody>
      </p:sp>
      <p:sp>
        <p:nvSpPr>
          <p:cNvPr id="46083" name="Content Placeholder 2"/>
          <p:cNvSpPr>
            <a:spLocks noGrp="1"/>
          </p:cNvSpPr>
          <p:nvPr>
            <p:ph idx="1"/>
          </p:nvPr>
        </p:nvSpPr>
        <p:spPr>
          <a:xfrm>
            <a:off x="190500" y="1281112"/>
            <a:ext cx="8763000" cy="5257800"/>
          </a:xfrm>
        </p:spPr>
        <p:txBody>
          <a:bodyPr/>
          <a:lstStyle/>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A voter </a:t>
            </a:r>
            <a:r>
              <a:rPr lang="en-US" altLang="en-US" sz="2600" b="1" dirty="0">
                <a:solidFill>
                  <a:srgbClr val="0000CC"/>
                </a:solidFill>
                <a:latin typeface="+mj-lt"/>
                <a:cs typeface="Tahoma" pitchFamily="34" charset="0"/>
              </a:rPr>
              <a:t>must personally </a:t>
            </a:r>
            <a:r>
              <a:rPr lang="en-US" altLang="en-US" sz="2600" b="1" dirty="0">
                <a:latin typeface="+mj-lt"/>
                <a:cs typeface="Tahoma" pitchFamily="34" charset="0"/>
              </a:rPr>
              <a:t>request help</a:t>
            </a:r>
          </a:p>
          <a:p>
            <a:pPr>
              <a:spcBef>
                <a:spcPct val="0"/>
              </a:spcBef>
              <a:buClr>
                <a:srgbClr val="0000CC"/>
              </a:buClr>
              <a:buSzPct val="70000"/>
              <a:buFont typeface="Wingdings 3" panose="05040102010807070707" pitchFamily="18" charset="2"/>
              <a:buChar char="u"/>
              <a:defRPr/>
            </a:pPr>
            <a:endParaRPr lang="en-US" altLang="en-US" sz="2600" b="1" dirty="0">
              <a:latin typeface="+mj-lt"/>
              <a:cs typeface="Tahoma" pitchFamily="34" charset="0"/>
            </a:endParaRPr>
          </a:p>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Poll workers and poll watchers </a:t>
            </a:r>
            <a:r>
              <a:rPr lang="en-US" altLang="en-US" sz="2600" b="1" dirty="0">
                <a:solidFill>
                  <a:srgbClr val="0000CC"/>
                </a:solidFill>
                <a:latin typeface="+mj-lt"/>
                <a:cs typeface="Tahoma" pitchFamily="34" charset="0"/>
              </a:rPr>
              <a:t>cannot </a:t>
            </a:r>
            <a:r>
              <a:rPr lang="en-US" altLang="en-US" sz="2600" b="1" dirty="0">
                <a:latin typeface="+mj-lt"/>
                <a:cs typeface="Tahoma" pitchFamily="34" charset="0"/>
              </a:rPr>
              <a:t>suggest to a voter that he or she needs assistance</a:t>
            </a:r>
          </a:p>
          <a:p>
            <a:pPr lvl="1">
              <a:spcBef>
                <a:spcPct val="0"/>
              </a:spcBef>
              <a:buClr>
                <a:srgbClr val="0000CC"/>
              </a:buClr>
              <a:buSzPct val="70000"/>
              <a:buFont typeface="Wingdings 3" panose="05040102010807070707" pitchFamily="18" charset="2"/>
              <a:buChar char="u"/>
              <a:defRPr/>
            </a:pPr>
            <a:r>
              <a:rPr lang="en-US" altLang="en-US" sz="2200" b="1" dirty="0">
                <a:latin typeface="+mj-lt"/>
                <a:cs typeface="Tahoma" pitchFamily="34" charset="0"/>
              </a:rPr>
              <a:t>Poll workers can allow voters who are unable to stand in line, due to a disability, to move to the front of the line</a:t>
            </a:r>
          </a:p>
          <a:p>
            <a:pPr marL="0" indent="0">
              <a:spcBef>
                <a:spcPct val="0"/>
              </a:spcBef>
              <a:buClr>
                <a:srgbClr val="0000CC"/>
              </a:buClr>
              <a:buSzPct val="70000"/>
              <a:buNone/>
              <a:defRPr/>
            </a:pPr>
            <a:endParaRPr lang="en-US" altLang="en-US" sz="1800" b="1" dirty="0">
              <a:latin typeface="+mj-lt"/>
              <a:cs typeface="Tahoma" pitchFamily="34" charset="0"/>
            </a:endParaRPr>
          </a:p>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Ballots </a:t>
            </a:r>
            <a:r>
              <a:rPr lang="en-US" altLang="en-US" sz="2600" b="1" dirty="0">
                <a:solidFill>
                  <a:srgbClr val="0000CC"/>
                </a:solidFill>
                <a:latin typeface="+mj-lt"/>
                <a:cs typeface="Tahoma" pitchFamily="34" charset="0"/>
              </a:rPr>
              <a:t>cannot</a:t>
            </a:r>
            <a:r>
              <a:rPr lang="en-US" altLang="en-US" sz="2600" b="1" dirty="0">
                <a:latin typeface="+mj-lt"/>
                <a:cs typeface="Tahoma" pitchFamily="34" charset="0"/>
              </a:rPr>
              <a:t> be taken out of the polling room during voting hours</a:t>
            </a:r>
          </a:p>
          <a:p>
            <a:pPr>
              <a:spcBef>
                <a:spcPct val="0"/>
              </a:spcBef>
              <a:buClr>
                <a:srgbClr val="0000CC"/>
              </a:buClr>
              <a:buSzPct val="70000"/>
              <a:buFont typeface="Wingdings 3" panose="05040102010807070707" pitchFamily="18" charset="2"/>
              <a:buChar char="u"/>
              <a:defRPr/>
            </a:pPr>
            <a:endParaRPr lang="en-US" altLang="en-US" sz="2600" b="1" dirty="0">
              <a:latin typeface="+mj-lt"/>
              <a:cs typeface="Tahoma" pitchFamily="34" charset="0"/>
            </a:endParaRPr>
          </a:p>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A person assisting a voter </a:t>
            </a:r>
            <a:r>
              <a:rPr lang="en-US" altLang="en-US" sz="2600" b="1" dirty="0">
                <a:solidFill>
                  <a:srgbClr val="0000CC"/>
                </a:solidFill>
                <a:latin typeface="+mj-lt"/>
                <a:cs typeface="Tahoma" pitchFamily="34" charset="0"/>
              </a:rPr>
              <a:t>cannot</a:t>
            </a:r>
            <a:r>
              <a:rPr lang="en-US" altLang="en-US" sz="2600" b="1" dirty="0">
                <a:latin typeface="+mj-lt"/>
                <a:cs typeface="Tahoma" pitchFamily="34" charset="0"/>
              </a:rPr>
              <a:t> misrepresent the content of the ballot or change or mark the ballot, </a:t>
            </a:r>
            <a:r>
              <a:rPr lang="en-US" altLang="en-US" sz="2600" b="1" dirty="0">
                <a:solidFill>
                  <a:srgbClr val="0000CC"/>
                </a:solidFill>
                <a:latin typeface="+mj-lt"/>
                <a:cs typeface="Tahoma" pitchFamily="34" charset="0"/>
              </a:rPr>
              <a:t>except</a:t>
            </a:r>
            <a:r>
              <a:rPr lang="en-US" altLang="en-US" sz="2600" b="1" dirty="0">
                <a:latin typeface="+mj-lt"/>
                <a:cs typeface="Tahoma" pitchFamily="34" charset="0"/>
              </a:rPr>
              <a:t> as intended by voter</a:t>
            </a:r>
          </a:p>
        </p:txBody>
      </p:sp>
    </p:spTree>
    <p:extLst>
      <p:ext uri="{BB962C8B-B14F-4D97-AF65-F5344CB8AC3E}">
        <p14:creationId xmlns:p14="http://schemas.microsoft.com/office/powerpoint/2010/main" val="3812160689"/>
      </p:ext>
    </p:extLst>
  </p:cSld>
  <p:clrMapOvr>
    <a:masterClrMapping/>
  </p:clrMapOvr>
  <p:transition advClick="0" advTm="10000">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altLang="en-US" sz="3200" b="1" dirty="0">
                <a:solidFill>
                  <a:srgbClr val="0000CC"/>
                </a:solidFill>
                <a:cs typeface="Tahoma" pitchFamily="34" charset="0"/>
              </a:rPr>
              <a:t>Poll Watchers and Vote Challenges</a:t>
            </a:r>
            <a:br>
              <a:rPr lang="en-US" altLang="en-US" sz="3200" b="1" dirty="0">
                <a:solidFill>
                  <a:srgbClr val="0000CC"/>
                </a:solidFill>
                <a:cs typeface="Tahoma" pitchFamily="34" charset="0"/>
              </a:rPr>
            </a:br>
            <a:r>
              <a:rPr lang="en-US" altLang="en-US" sz="3200" b="1" dirty="0">
                <a:solidFill>
                  <a:srgbClr val="0000CC"/>
                </a:solidFill>
                <a:cs typeface="Tahoma" pitchFamily="34" charset="0"/>
              </a:rPr>
              <a:t>P. 49-52</a:t>
            </a:r>
            <a:endParaRPr lang="en-US" sz="3200" dirty="0">
              <a:solidFill>
                <a:srgbClr val="0000CC"/>
              </a:solidFill>
            </a:endParaRPr>
          </a:p>
        </p:txBody>
      </p:sp>
      <p:sp>
        <p:nvSpPr>
          <p:cNvPr id="3" name="Content Placeholder 2"/>
          <p:cNvSpPr>
            <a:spLocks noGrp="1"/>
          </p:cNvSpPr>
          <p:nvPr>
            <p:ph idx="1"/>
          </p:nvPr>
        </p:nvSpPr>
        <p:spPr>
          <a:xfrm>
            <a:off x="38100" y="990600"/>
            <a:ext cx="5273796" cy="5881688"/>
          </a:xfrm>
        </p:spPr>
        <p:txBody>
          <a:bodyPr>
            <a:normAutofit fontScale="92500" lnSpcReduction="20000"/>
          </a:bodyPr>
          <a:lstStyle/>
          <a:p>
            <a:pPr marL="548640">
              <a:spcBef>
                <a:spcPts val="600"/>
              </a:spcBef>
              <a:buClr>
                <a:srgbClr val="0000CC"/>
              </a:buClr>
              <a:buSzPct val="70000"/>
              <a:buFont typeface="Wingdings 3" panose="05040102010807070707" pitchFamily="18" charset="2"/>
              <a:buChar char="u"/>
              <a:defRPr/>
            </a:pPr>
            <a:r>
              <a:rPr lang="en-US" altLang="en-US" sz="2800" b="1" dirty="0">
                <a:latin typeface="+mj-lt"/>
                <a:cs typeface="Tahoma" pitchFamily="34" charset="0"/>
              </a:rPr>
              <a:t>Poll Watchers are representatives of a candidate, party, or ballot issue group</a:t>
            </a:r>
          </a:p>
          <a:p>
            <a:pPr marL="548640">
              <a:spcBef>
                <a:spcPts val="600"/>
              </a:spcBef>
              <a:buClr>
                <a:srgbClr val="0000CC"/>
              </a:buClr>
              <a:buSzPct val="70000"/>
              <a:buFont typeface="Wingdings 3" panose="05040102010807070707" pitchFamily="18" charset="2"/>
              <a:buChar char="u"/>
              <a:defRPr/>
            </a:pPr>
            <a:r>
              <a:rPr lang="en-US" altLang="en-US" sz="2800" b="1" dirty="0">
                <a:latin typeface="+mj-lt"/>
                <a:cs typeface="Tahoma" pitchFamily="34" charset="0"/>
              </a:rPr>
              <a:t>Must take an </a:t>
            </a:r>
            <a:r>
              <a:rPr lang="en-US" altLang="en-US" sz="2800" b="1" u="sng" dirty="0">
                <a:latin typeface="+mj-lt"/>
                <a:cs typeface="Tahoma" pitchFamily="34" charset="0"/>
              </a:rPr>
              <a:t>on-line training </a:t>
            </a:r>
            <a:r>
              <a:rPr lang="en-US" altLang="en-US" sz="2800" b="1" dirty="0">
                <a:latin typeface="+mj-lt"/>
                <a:cs typeface="Tahoma" pitchFamily="34" charset="0"/>
              </a:rPr>
              <a:t>course and provide the certification to the County Clerk </a:t>
            </a:r>
          </a:p>
          <a:p>
            <a:pPr marL="548640">
              <a:spcBef>
                <a:spcPts val="600"/>
              </a:spcBef>
              <a:buClr>
                <a:srgbClr val="0000CC"/>
              </a:buClr>
              <a:buSzPct val="70000"/>
              <a:buFont typeface="Wingdings 3" panose="05040102010807070707" pitchFamily="18" charset="2"/>
              <a:buChar char="u"/>
              <a:defRPr/>
            </a:pPr>
            <a:r>
              <a:rPr lang="en-US" altLang="en-US" sz="2800" b="1" dirty="0">
                <a:latin typeface="+mj-lt"/>
                <a:cs typeface="Tahoma" pitchFamily="34" charset="0"/>
              </a:rPr>
              <a:t>Must wear a name badge</a:t>
            </a:r>
            <a:endParaRPr lang="en-US" altLang="en-US" sz="1200" b="1" dirty="0">
              <a:latin typeface="+mj-lt"/>
              <a:cs typeface="Tahoma" pitchFamily="34" charset="0"/>
            </a:endParaRPr>
          </a:p>
          <a:p>
            <a:pPr marL="548640">
              <a:spcBef>
                <a:spcPts val="600"/>
              </a:spcBef>
              <a:buClr>
                <a:srgbClr val="0000CC"/>
              </a:buClr>
              <a:buSzPct val="70000"/>
              <a:buFont typeface="Wingdings 3" panose="05040102010807070707" pitchFamily="18" charset="2"/>
              <a:buChar char="u"/>
              <a:defRPr/>
            </a:pPr>
            <a:r>
              <a:rPr lang="en-US" altLang="en-US" sz="2800" b="1" dirty="0">
                <a:latin typeface="+mj-lt"/>
                <a:cs typeface="Tahoma" pitchFamily="34" charset="0"/>
              </a:rPr>
              <a:t>Must provide a Poll Watcher Authorization Form</a:t>
            </a:r>
          </a:p>
          <a:p>
            <a:pPr marL="457200" lvl="1" indent="0">
              <a:spcBef>
                <a:spcPts val="600"/>
              </a:spcBef>
              <a:buClr>
                <a:srgbClr val="0000CC"/>
              </a:buClr>
              <a:buSzPct val="70000"/>
              <a:buNone/>
              <a:defRPr/>
            </a:pPr>
            <a:endParaRPr lang="en-US" altLang="en-US" sz="600" b="1" dirty="0">
              <a:latin typeface="+mj-lt"/>
              <a:cs typeface="Tahoma" pitchFamily="34" charset="0"/>
            </a:endParaRPr>
          </a:p>
          <a:p>
            <a:pPr marL="548640">
              <a:spcBef>
                <a:spcPts val="600"/>
              </a:spcBef>
              <a:buClr>
                <a:srgbClr val="0000CC"/>
              </a:buClr>
              <a:buSzPct val="70000"/>
              <a:buFont typeface="Wingdings 3" panose="05040102010807070707" pitchFamily="18" charset="2"/>
              <a:buChar char="u"/>
              <a:defRPr/>
            </a:pPr>
            <a:r>
              <a:rPr lang="en-US" altLang="en-US" sz="2800" b="1" dirty="0">
                <a:latin typeface="+mj-lt"/>
                <a:cs typeface="Tahoma" pitchFamily="34" charset="0"/>
              </a:rPr>
              <a:t>Poll Watcher Challenges</a:t>
            </a:r>
            <a:br>
              <a:rPr lang="en-US" altLang="en-US" sz="2800" b="1" dirty="0">
                <a:latin typeface="+mj-lt"/>
                <a:cs typeface="Tahoma" pitchFamily="34" charset="0"/>
              </a:rPr>
            </a:br>
            <a:endParaRPr lang="en-US" altLang="en-US" sz="1300" b="1" dirty="0">
              <a:latin typeface="+mj-lt"/>
              <a:cs typeface="Tahoma" pitchFamily="34" charset="0"/>
            </a:endParaRPr>
          </a:p>
          <a:p>
            <a:pPr marL="914400" lvl="1">
              <a:spcBef>
                <a:spcPts val="0"/>
              </a:spcBef>
              <a:buClr>
                <a:srgbClr val="0000CC"/>
              </a:buClr>
              <a:buSzPct val="50000"/>
              <a:buFont typeface="Wingdings" panose="05000000000000000000" pitchFamily="2" charset="2"/>
              <a:buChar char="n"/>
              <a:defRPr/>
            </a:pPr>
            <a:r>
              <a:rPr lang="en-US" sz="2400" b="1" dirty="0">
                <a:latin typeface="+mj-lt"/>
              </a:rPr>
              <a:t>A poll watcher must notify a poll worker of the challenge </a:t>
            </a:r>
            <a:r>
              <a:rPr lang="en-US" sz="2400" b="1" dirty="0">
                <a:solidFill>
                  <a:srgbClr val="0000CC"/>
                </a:solidFill>
                <a:latin typeface="+mj-lt"/>
              </a:rPr>
              <a:t>before the voter signs the PVR List</a:t>
            </a:r>
            <a:r>
              <a:rPr lang="en-US" sz="2400" b="1" dirty="0">
                <a:latin typeface="+mj-lt"/>
              </a:rPr>
              <a:t>; </a:t>
            </a:r>
          </a:p>
          <a:p>
            <a:pPr marL="628650" lvl="1" indent="0">
              <a:spcBef>
                <a:spcPts val="0"/>
              </a:spcBef>
              <a:buClr>
                <a:srgbClr val="0000CC"/>
              </a:buClr>
              <a:buSzPct val="50000"/>
              <a:buNone/>
              <a:defRPr/>
            </a:pPr>
            <a:r>
              <a:rPr lang="en-US" sz="2400" b="1" dirty="0">
                <a:latin typeface="+mj-lt"/>
              </a:rPr>
              <a:t>	</a:t>
            </a:r>
            <a:r>
              <a:rPr lang="en-US" sz="2400" b="1" dirty="0">
                <a:solidFill>
                  <a:srgbClr val="C00000"/>
                </a:solidFill>
                <a:latin typeface="+mj-lt"/>
              </a:rPr>
              <a:t>                        </a:t>
            </a:r>
            <a:r>
              <a:rPr lang="en-US" sz="2400" b="1" u="sng" dirty="0">
                <a:solidFill>
                  <a:srgbClr val="C00000"/>
                </a:solidFill>
                <a:latin typeface="+mj-lt"/>
              </a:rPr>
              <a:t>and</a:t>
            </a:r>
          </a:p>
          <a:p>
            <a:pPr marL="914400" lvl="1">
              <a:spcBef>
                <a:spcPts val="0"/>
              </a:spcBef>
              <a:buClr>
                <a:srgbClr val="0000CC"/>
              </a:buClr>
              <a:buSzPct val="50000"/>
              <a:buFont typeface="Wingdings" panose="05000000000000000000" pitchFamily="2" charset="2"/>
              <a:buChar char="n"/>
              <a:defRPr/>
            </a:pPr>
            <a:r>
              <a:rPr lang="en-US" sz="2400" b="1" dirty="0">
                <a:latin typeface="+mj-lt"/>
              </a:rPr>
              <a:t>Complete the </a:t>
            </a:r>
            <a:r>
              <a:rPr lang="en-US" sz="2400" b="1" i="1" dirty="0">
                <a:solidFill>
                  <a:srgbClr val="0000CC"/>
                </a:solidFill>
                <a:latin typeface="+mj-lt"/>
              </a:rPr>
              <a:t>Challenged Ballot Form </a:t>
            </a:r>
            <a:r>
              <a:rPr lang="en-US" sz="2400" b="1" dirty="0">
                <a:latin typeface="+mj-lt"/>
              </a:rPr>
              <a:t>on the Provisional Voter Envelope </a:t>
            </a:r>
            <a:endParaRPr lang="en-US" sz="24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pic>
        <p:nvPicPr>
          <p:cNvPr id="5" name="Picture 4">
            <a:extLst>
              <a:ext uri="{FF2B5EF4-FFF2-40B4-BE49-F238E27FC236}">
                <a16:creationId xmlns:a16="http://schemas.microsoft.com/office/drawing/2014/main" id="{23DD72FA-FC10-4C90-B2CC-EE8C8B349125}"/>
              </a:ext>
            </a:extLst>
          </p:cNvPr>
          <p:cNvPicPr>
            <a:picLocks noChangeAspect="1"/>
          </p:cNvPicPr>
          <p:nvPr/>
        </p:nvPicPr>
        <p:blipFill>
          <a:blip r:embed="rId3"/>
          <a:stretch>
            <a:fillRect/>
          </a:stretch>
        </p:blipFill>
        <p:spPr>
          <a:xfrm>
            <a:off x="5311896" y="952926"/>
            <a:ext cx="3679704" cy="5600274"/>
          </a:xfrm>
          <a:prstGeom prst="rect">
            <a:avLst/>
          </a:prstGeom>
        </p:spPr>
      </p:pic>
    </p:spTree>
    <p:extLst>
      <p:ext uri="{BB962C8B-B14F-4D97-AF65-F5344CB8AC3E}">
        <p14:creationId xmlns:p14="http://schemas.microsoft.com/office/powerpoint/2010/main" val="1955013806"/>
      </p:ext>
    </p:extLst>
  </p:cSld>
  <p:clrMapOvr>
    <a:masterClrMapping/>
  </p:clrMapOvr>
  <p:transition advClick="0" advTm="10000">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81000" y="0"/>
            <a:ext cx="8229600" cy="792163"/>
          </a:xfrm>
        </p:spPr>
        <p:txBody>
          <a:bodyPr/>
          <a:lstStyle/>
          <a:p>
            <a:r>
              <a:rPr lang="en-US" altLang="en-US" sz="3600" b="1" dirty="0">
                <a:solidFill>
                  <a:srgbClr val="3333CC"/>
                </a:solidFill>
                <a:cs typeface="Tahoma" pitchFamily="34" charset="0"/>
              </a:rPr>
              <a:t>Poll Watchers Can…</a:t>
            </a:r>
          </a:p>
        </p:txBody>
      </p:sp>
      <p:sp>
        <p:nvSpPr>
          <p:cNvPr id="54275" name="Content Placeholder 2"/>
          <p:cNvSpPr>
            <a:spLocks noGrp="1"/>
          </p:cNvSpPr>
          <p:nvPr>
            <p:ph idx="1"/>
          </p:nvPr>
        </p:nvSpPr>
        <p:spPr>
          <a:xfrm>
            <a:off x="152400" y="1143000"/>
            <a:ext cx="8686800" cy="5181600"/>
          </a:xfrm>
        </p:spPr>
        <p:txBody>
          <a:bodyPr>
            <a:normAutofit/>
          </a:bodyPr>
          <a:lstStyle/>
          <a:p>
            <a:pPr>
              <a:spcBef>
                <a:spcPct val="0"/>
              </a:spcBef>
              <a:buClr>
                <a:srgbClr val="0000CC"/>
              </a:buClr>
              <a:buSzPct val="70000"/>
              <a:buFont typeface="Wingdings 3" panose="05040102010807070707" pitchFamily="18" charset="2"/>
              <a:buChar char="u"/>
              <a:defRPr/>
            </a:pPr>
            <a:r>
              <a:rPr lang="en-US" altLang="en-US" sz="2800" dirty="0">
                <a:latin typeface="+mj-lt"/>
              </a:rPr>
              <a:t> </a:t>
            </a:r>
            <a:r>
              <a:rPr lang="en-US" altLang="en-US" sz="2800" b="1" dirty="0">
                <a:latin typeface="+mj-lt"/>
              </a:rPr>
              <a:t>Observe poll workers</a:t>
            </a:r>
          </a:p>
          <a:p>
            <a:pPr marL="0" indent="0">
              <a:spcBef>
                <a:spcPct val="0"/>
              </a:spcBef>
              <a:buClr>
                <a:srgbClr val="0000CC"/>
              </a:buClr>
              <a:buSzPct val="70000"/>
              <a:buNone/>
              <a:defRPr/>
            </a:pPr>
            <a:endParaRPr lang="en-US" altLang="en-US" sz="1000" b="1" dirty="0">
              <a:latin typeface="+mj-lt"/>
            </a:endParaRPr>
          </a:p>
          <a:p>
            <a:pPr>
              <a:spcBef>
                <a:spcPct val="0"/>
              </a:spcBef>
              <a:buClr>
                <a:srgbClr val="0000CC"/>
              </a:buClr>
              <a:buSzPct val="70000"/>
              <a:buFont typeface="Wingdings 3" panose="05040102010807070707" pitchFamily="18" charset="2"/>
              <a:buChar char="u"/>
              <a:defRPr/>
            </a:pPr>
            <a:r>
              <a:rPr lang="en-US" altLang="en-US" sz="2800" b="1" dirty="0">
                <a:latin typeface="+mj-lt"/>
              </a:rPr>
              <a:t> Stand close enough to the place where voters check</a:t>
            </a:r>
          </a:p>
          <a:p>
            <a:pPr marL="0" indent="0">
              <a:spcBef>
                <a:spcPct val="0"/>
              </a:spcBef>
              <a:buClr>
                <a:srgbClr val="0000CC"/>
              </a:buClr>
              <a:buSzPct val="70000"/>
              <a:buNone/>
              <a:tabLst>
                <a:tab pos="461963" algn="l"/>
              </a:tabLst>
              <a:defRPr/>
            </a:pPr>
            <a:r>
              <a:rPr lang="en-US" altLang="en-US" sz="2800" b="1" dirty="0">
                <a:latin typeface="+mj-lt"/>
              </a:rPr>
              <a:t>     in to vote so they can hear a voter’s name</a:t>
            </a:r>
          </a:p>
          <a:p>
            <a:pPr marL="0" indent="0">
              <a:spcBef>
                <a:spcPct val="0"/>
              </a:spcBef>
              <a:buClr>
                <a:srgbClr val="0000CC"/>
              </a:buClr>
              <a:buSzPct val="70000"/>
              <a:buNone/>
              <a:tabLst>
                <a:tab pos="461963" algn="l"/>
              </a:tabLst>
              <a:defRPr/>
            </a:pPr>
            <a:endParaRPr lang="en-US" altLang="en-US" sz="1000" b="1" dirty="0">
              <a:latin typeface="+mj-lt"/>
            </a:endParaRPr>
          </a:p>
          <a:p>
            <a:pPr>
              <a:spcBef>
                <a:spcPct val="0"/>
              </a:spcBef>
              <a:buClr>
                <a:srgbClr val="0000CC"/>
              </a:buClr>
              <a:buSzPct val="70000"/>
              <a:buFont typeface="Wingdings 3" panose="05040102010807070707" pitchFamily="18" charset="2"/>
              <a:buChar char="u"/>
              <a:defRPr/>
            </a:pPr>
            <a:r>
              <a:rPr lang="en-US" altLang="en-US" sz="2800" b="1" dirty="0">
                <a:latin typeface="+mj-lt"/>
              </a:rPr>
              <a:t> Compile lists of voters</a:t>
            </a:r>
          </a:p>
          <a:p>
            <a:pPr marL="0" indent="0">
              <a:spcBef>
                <a:spcPct val="0"/>
              </a:spcBef>
              <a:buClr>
                <a:srgbClr val="0000CC"/>
              </a:buClr>
              <a:buSzPct val="70000"/>
              <a:buNone/>
              <a:defRPr/>
            </a:pPr>
            <a:endParaRPr lang="en-US" altLang="en-US" sz="1000" b="1" dirty="0">
              <a:latin typeface="+mj-lt"/>
            </a:endParaRPr>
          </a:p>
          <a:p>
            <a:pPr>
              <a:spcBef>
                <a:spcPct val="0"/>
              </a:spcBef>
              <a:buClr>
                <a:srgbClr val="0000CC"/>
              </a:buClr>
              <a:buSzPct val="70000"/>
              <a:buFont typeface="Wingdings 3" panose="05040102010807070707" pitchFamily="18" charset="2"/>
              <a:buChar char="u"/>
              <a:defRPr/>
            </a:pPr>
            <a:r>
              <a:rPr lang="en-US" altLang="en-US" sz="2800" b="1" dirty="0">
                <a:latin typeface="+mj-lt"/>
              </a:rPr>
              <a:t> Challenge ballots </a:t>
            </a:r>
            <a:r>
              <a:rPr lang="en-US" altLang="en-US" sz="2800" b="1" dirty="0">
                <a:solidFill>
                  <a:srgbClr val="0000CC"/>
                </a:solidFill>
                <a:latin typeface="+mj-lt"/>
              </a:rPr>
              <a:t>before the voter signs the PVR List</a:t>
            </a:r>
          </a:p>
          <a:p>
            <a:pPr marL="0" indent="0" defTabSz="457200">
              <a:spcBef>
                <a:spcPct val="0"/>
              </a:spcBef>
              <a:buClr>
                <a:srgbClr val="0000CC"/>
              </a:buClr>
              <a:buSzPct val="70000"/>
              <a:buNone/>
              <a:defRPr/>
            </a:pPr>
            <a:r>
              <a:rPr lang="en-US" altLang="en-US" sz="2800" b="1" dirty="0">
                <a:solidFill>
                  <a:srgbClr val="0000CC"/>
                </a:solidFill>
                <a:latin typeface="+mj-lt"/>
              </a:rPr>
              <a:t>	 </a:t>
            </a:r>
            <a:r>
              <a:rPr lang="en-US" altLang="en-US" sz="2800" b="1" dirty="0">
                <a:latin typeface="+mj-lt"/>
              </a:rPr>
              <a:t>and only on the grounds that:</a:t>
            </a:r>
          </a:p>
          <a:p>
            <a:pPr marL="0" indent="0" defTabSz="457200">
              <a:spcBef>
                <a:spcPct val="0"/>
              </a:spcBef>
              <a:buClr>
                <a:srgbClr val="0000CC"/>
              </a:buClr>
              <a:buSzPct val="70000"/>
              <a:buNone/>
              <a:defRPr/>
            </a:pPr>
            <a:endParaRPr lang="en-US" altLang="en-US" sz="500" b="1" dirty="0">
              <a:latin typeface="+mj-lt"/>
            </a:endParaRPr>
          </a:p>
          <a:p>
            <a:pPr lvl="1" indent="-137160">
              <a:spcBef>
                <a:spcPct val="0"/>
              </a:spcBef>
              <a:buClr>
                <a:srgbClr val="0000CC"/>
              </a:buClr>
              <a:buSzPct val="50000"/>
              <a:buFont typeface="Wingdings" panose="05000000000000000000" pitchFamily="2" charset="2"/>
              <a:buChar char="n"/>
              <a:defRPr/>
            </a:pPr>
            <a:r>
              <a:rPr lang="en-US" b="1" dirty="0">
                <a:latin typeface="+mj-lt"/>
              </a:rPr>
              <a:t>  </a:t>
            </a:r>
            <a:r>
              <a:rPr lang="en-US" sz="2400" b="1" dirty="0">
                <a:latin typeface="+mj-lt"/>
              </a:rPr>
              <a:t>The voter is not eligible to vote in the precinct; or</a:t>
            </a:r>
          </a:p>
          <a:p>
            <a:pPr lvl="1" indent="-137160">
              <a:spcBef>
                <a:spcPct val="0"/>
              </a:spcBef>
              <a:buClr>
                <a:srgbClr val="0000CC"/>
              </a:buClr>
              <a:buSzPct val="50000"/>
              <a:buFont typeface="Wingdings" panose="05000000000000000000" pitchFamily="2" charset="2"/>
              <a:buChar char="n"/>
              <a:defRPr/>
            </a:pPr>
            <a:r>
              <a:rPr lang="en-US" sz="2400" b="1" dirty="0">
                <a:latin typeface="+mj-lt"/>
              </a:rPr>
              <a:t>  The voter has previously voted in that election </a:t>
            </a:r>
          </a:p>
          <a:p>
            <a:pPr marL="605790" lvl="1" indent="0">
              <a:spcBef>
                <a:spcPct val="0"/>
              </a:spcBef>
              <a:buClr>
                <a:srgbClr val="0000CC"/>
              </a:buClr>
              <a:buSzPct val="50000"/>
              <a:buNone/>
              <a:defRPr/>
            </a:pPr>
            <a:endParaRPr lang="en-US" altLang="en-US" sz="1000" b="1" dirty="0">
              <a:latin typeface="+mj-lt"/>
            </a:endParaRPr>
          </a:p>
          <a:p>
            <a:pPr>
              <a:spcBef>
                <a:spcPct val="0"/>
              </a:spcBef>
              <a:buClr>
                <a:srgbClr val="0000CC"/>
              </a:buClr>
              <a:buSzPct val="70000"/>
              <a:buFont typeface="Wingdings 3" panose="05040102010807070707" pitchFamily="18" charset="2"/>
              <a:buChar char="u"/>
              <a:defRPr/>
            </a:pPr>
            <a:r>
              <a:rPr lang="en-US" altLang="en-US" sz="2800" b="1" dirty="0">
                <a:latin typeface="+mj-lt"/>
              </a:rPr>
              <a:t> Call any perceived irregularity or election law violation</a:t>
            </a:r>
          </a:p>
          <a:p>
            <a:pPr marL="0" indent="0" defTabSz="457200">
              <a:spcBef>
                <a:spcPct val="0"/>
              </a:spcBef>
              <a:buClr>
                <a:srgbClr val="0000CC"/>
              </a:buClr>
              <a:buSzPct val="70000"/>
              <a:buNone/>
              <a:tabLst>
                <a:tab pos="461963" algn="l"/>
                <a:tab pos="574675" algn="l"/>
              </a:tabLst>
              <a:defRPr/>
            </a:pPr>
            <a:r>
              <a:rPr lang="en-US" altLang="en-US" sz="2800" b="1" dirty="0">
                <a:latin typeface="+mj-lt"/>
              </a:rPr>
              <a:t>	 to the attention of the </a:t>
            </a:r>
            <a:r>
              <a:rPr lang="en-US" altLang="en-US" sz="2800" b="1" u="sng" dirty="0">
                <a:latin typeface="+mj-lt"/>
              </a:rPr>
              <a:t>Poll Judge</a:t>
            </a:r>
          </a:p>
          <a:p>
            <a:pPr lvl="1" eaLnBrk="1" hangingPunct="1">
              <a:buClr>
                <a:srgbClr val="3333CC"/>
              </a:buClr>
              <a:buFont typeface="Wingdings" pitchFamily="2" charset="2"/>
              <a:buChar char="q"/>
              <a:defRPr/>
            </a:pPr>
            <a:endParaRPr lang="en-US" altLang="en-US" sz="2400" dirty="0">
              <a:latin typeface="Tahoma" pitchFamily="34" charset="0"/>
            </a:endParaRPr>
          </a:p>
        </p:txBody>
      </p:sp>
    </p:spTree>
    <p:extLst>
      <p:ext uri="{BB962C8B-B14F-4D97-AF65-F5344CB8AC3E}">
        <p14:creationId xmlns:p14="http://schemas.microsoft.com/office/powerpoint/2010/main" val="2006319834"/>
      </p:ext>
    </p:extLst>
  </p:cSld>
  <p:clrMapOvr>
    <a:masterClrMapping/>
  </p:clrMapOvr>
  <p:transition advClick="0" advTm="10000">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762000"/>
          </a:xfrm>
        </p:spPr>
        <p:txBody>
          <a:bodyPr/>
          <a:lstStyle/>
          <a:p>
            <a:r>
              <a:rPr lang="en-US" altLang="en-US" sz="3600" b="1" dirty="0">
                <a:solidFill>
                  <a:srgbClr val="3333CC"/>
                </a:solidFill>
                <a:cs typeface="Tahoma" pitchFamily="34" charset="0"/>
              </a:rPr>
              <a:t>Poll Watchers Cannot…</a:t>
            </a:r>
            <a:endParaRPr lang="en-US" altLang="en-US" sz="3600" dirty="0">
              <a:cs typeface="Tahoma" pitchFamily="34" charset="0"/>
            </a:endParaRPr>
          </a:p>
        </p:txBody>
      </p:sp>
      <p:sp>
        <p:nvSpPr>
          <p:cNvPr id="3" name="Content Placeholder 2"/>
          <p:cNvSpPr>
            <a:spLocks noGrp="1"/>
          </p:cNvSpPr>
          <p:nvPr>
            <p:ph idx="1"/>
          </p:nvPr>
        </p:nvSpPr>
        <p:spPr>
          <a:xfrm>
            <a:off x="190500" y="1250950"/>
            <a:ext cx="8763000" cy="5105400"/>
          </a:xfrm>
        </p:spPr>
        <p:txBody>
          <a:bodyPr/>
          <a:lstStyle/>
          <a:p>
            <a:pPr>
              <a:spcBef>
                <a:spcPts val="0"/>
              </a:spcBef>
              <a:buClr>
                <a:srgbClr val="0000CC"/>
              </a:buClr>
              <a:buSzPct val="70000"/>
              <a:buFont typeface="Wingdings 3" panose="05040102010807070707" pitchFamily="18" charset="2"/>
              <a:buChar char="u"/>
              <a:defRPr/>
            </a:pPr>
            <a:r>
              <a:rPr lang="en-US" sz="2800" b="1" dirty="0">
                <a:latin typeface="+mj-lt"/>
              </a:rPr>
              <a:t>Be within 6 feet of any voting machines or voting</a:t>
            </a:r>
          </a:p>
          <a:p>
            <a:pPr marL="0" indent="0" defTabSz="457200">
              <a:spcBef>
                <a:spcPts val="0"/>
              </a:spcBef>
              <a:buClr>
                <a:srgbClr val="0000CC"/>
              </a:buClr>
              <a:buSzPct val="70000"/>
              <a:buNone/>
              <a:defRPr/>
            </a:pPr>
            <a:r>
              <a:rPr lang="en-US" sz="2800" b="1" dirty="0">
                <a:latin typeface="+mj-lt"/>
              </a:rPr>
              <a:t>	booths</a:t>
            </a:r>
            <a:endParaRPr lang="en-US" sz="2800" b="1" dirty="0">
              <a:solidFill>
                <a:srgbClr val="3333CC"/>
              </a:solidFill>
              <a:latin typeface="+mj-lt"/>
            </a:endParaRPr>
          </a:p>
          <a:p>
            <a:pPr marL="0" indent="0">
              <a:spcBef>
                <a:spcPts val="0"/>
              </a:spcBef>
              <a:buClr>
                <a:srgbClr val="0000CC"/>
              </a:buClr>
              <a:buSzPct val="70000"/>
              <a:buNone/>
              <a:tabLst>
                <a:tab pos="461963" algn="l"/>
              </a:tabLst>
              <a:defRPr/>
            </a:pPr>
            <a:endParaRPr lang="en-US" sz="2800" b="1" dirty="0">
              <a:solidFill>
                <a:srgbClr val="3333CC"/>
              </a:solidFill>
              <a:latin typeface="+mj-lt"/>
            </a:endParaRPr>
          </a:p>
          <a:p>
            <a:pPr>
              <a:spcBef>
                <a:spcPts val="0"/>
              </a:spcBef>
              <a:buClr>
                <a:srgbClr val="0000CC"/>
              </a:buClr>
              <a:buSzPct val="70000"/>
              <a:buFont typeface="Wingdings 3" panose="05040102010807070707" pitchFamily="18" charset="2"/>
              <a:buChar char="u"/>
              <a:defRPr/>
            </a:pPr>
            <a:r>
              <a:rPr lang="en-US" sz="2800" b="1" dirty="0">
                <a:latin typeface="+mj-lt"/>
              </a:rPr>
              <a:t>Speak to voters</a:t>
            </a:r>
          </a:p>
          <a:p>
            <a:pPr>
              <a:spcBef>
                <a:spcPts val="0"/>
              </a:spcBef>
              <a:buClr>
                <a:srgbClr val="0000CC"/>
              </a:buClr>
              <a:buSzPct val="70000"/>
              <a:buFont typeface="Wingdings 3" panose="05040102010807070707" pitchFamily="18" charset="2"/>
              <a:buChar char="u"/>
              <a:defRPr/>
            </a:pPr>
            <a:endParaRPr lang="en-US" sz="2800" b="1" dirty="0">
              <a:latin typeface="+mj-lt"/>
            </a:endParaRPr>
          </a:p>
          <a:p>
            <a:pPr>
              <a:spcBef>
                <a:spcPts val="0"/>
              </a:spcBef>
              <a:buClr>
                <a:srgbClr val="0000CC"/>
              </a:buClr>
              <a:buSzPct val="70000"/>
              <a:buFont typeface="Wingdings 3" panose="05040102010807070707" pitchFamily="18" charset="2"/>
              <a:buChar char="u"/>
              <a:defRPr/>
            </a:pPr>
            <a:r>
              <a:rPr lang="en-US" sz="2800" b="1" dirty="0">
                <a:latin typeface="+mj-lt"/>
              </a:rPr>
              <a:t>Try to influence voters:</a:t>
            </a:r>
          </a:p>
          <a:p>
            <a:pPr marL="730250" lvl="2">
              <a:spcBef>
                <a:spcPts val="0"/>
              </a:spcBef>
              <a:buClr>
                <a:srgbClr val="0000CC"/>
              </a:buClr>
              <a:buSzPct val="50000"/>
              <a:buFont typeface="Wingdings" panose="05000000000000000000" pitchFamily="2" charset="2"/>
              <a:buChar char="n"/>
              <a:defRPr/>
            </a:pPr>
            <a:r>
              <a:rPr lang="en-US" sz="2800" b="1" dirty="0">
                <a:latin typeface="+mj-lt"/>
              </a:rPr>
              <a:t> Inside the poll; or</a:t>
            </a:r>
          </a:p>
          <a:p>
            <a:pPr marL="730250" lvl="2">
              <a:spcBef>
                <a:spcPts val="0"/>
              </a:spcBef>
              <a:buClr>
                <a:srgbClr val="0000CC"/>
              </a:buClr>
              <a:buSzPct val="50000"/>
              <a:buFont typeface="Wingdings" panose="05000000000000000000" pitchFamily="2" charset="2"/>
              <a:buChar char="n"/>
              <a:defRPr/>
            </a:pPr>
            <a:r>
              <a:rPr lang="en-US" sz="2800" b="1" dirty="0">
                <a:latin typeface="+mj-lt"/>
              </a:rPr>
              <a:t> Inside the prohibited electioneering zones</a:t>
            </a:r>
            <a:endParaRPr lang="en-US" sz="2800" b="1" dirty="0">
              <a:solidFill>
                <a:prstClr val="black"/>
              </a:solidFill>
              <a:latin typeface="+mj-lt"/>
            </a:endParaRPr>
          </a:p>
          <a:p>
            <a:pPr marL="0" lvl="0" indent="0">
              <a:spcBef>
                <a:spcPts val="0"/>
              </a:spcBef>
              <a:buClr>
                <a:srgbClr val="0000CC"/>
              </a:buClr>
              <a:buSzPct val="70000"/>
              <a:buNone/>
              <a:defRPr/>
            </a:pPr>
            <a:endParaRPr lang="en-US" sz="2800" b="1" dirty="0">
              <a:solidFill>
                <a:prstClr val="black"/>
              </a:solidFill>
              <a:latin typeface="+mj-lt"/>
            </a:endParaRPr>
          </a:p>
          <a:p>
            <a:pPr lvl="0">
              <a:spcBef>
                <a:spcPts val="0"/>
              </a:spcBef>
              <a:buClr>
                <a:srgbClr val="0000CC"/>
              </a:buClr>
              <a:buSzPct val="70000"/>
              <a:buFont typeface="Wingdings 3" panose="05040102010807070707" pitchFamily="18" charset="2"/>
              <a:buChar char="u"/>
              <a:defRPr/>
            </a:pPr>
            <a:r>
              <a:rPr lang="en-US" sz="2800" b="1" dirty="0">
                <a:solidFill>
                  <a:prstClr val="black"/>
                </a:solidFill>
                <a:latin typeface="+mj-lt"/>
              </a:rPr>
              <a:t>Disrupt elections</a:t>
            </a:r>
          </a:p>
          <a:p>
            <a:pPr>
              <a:buFont typeface="Arial" pitchFamily="34" charset="0"/>
              <a:buNone/>
              <a:defRPr/>
            </a:pPr>
            <a:endParaRPr lang="en-US" dirty="0">
              <a:latin typeface="Tahoma" pitchFamily="34" charset="0"/>
            </a:endParaRPr>
          </a:p>
          <a:p>
            <a:pPr>
              <a:buFont typeface="Arial" pitchFamily="34" charset="0"/>
              <a:buNone/>
              <a:defRPr/>
            </a:pP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489325" y="1905000"/>
            <a:ext cx="1082675" cy="731520"/>
          </a:xfrm>
          <a:prstGeom prst="rect">
            <a:avLst/>
          </a:prstGeom>
          <a:effectLst>
            <a:glow rad="127000">
              <a:srgbClr val="0000CC"/>
            </a:glow>
          </a:effectLst>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791200" y="2895600"/>
            <a:ext cx="822960" cy="822960"/>
          </a:xfrm>
          <a:prstGeom prst="rect">
            <a:avLst/>
          </a:prstGeom>
          <a:effectLst>
            <a:glow rad="127000">
              <a:srgbClr val="0000CC"/>
            </a:glow>
          </a:effectLst>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3810000" y="5029200"/>
            <a:ext cx="914400" cy="914400"/>
          </a:xfrm>
          <a:prstGeom prst="rect">
            <a:avLst/>
          </a:prstGeom>
          <a:effectLst>
            <a:glow rad="127000">
              <a:srgbClr val="0000CC"/>
            </a:glow>
          </a:effectLst>
        </p:spPr>
      </p:pic>
    </p:spTree>
    <p:extLst>
      <p:ext uri="{BB962C8B-B14F-4D97-AF65-F5344CB8AC3E}">
        <p14:creationId xmlns:p14="http://schemas.microsoft.com/office/powerpoint/2010/main" val="3951395161"/>
      </p:ext>
    </p:extLst>
  </p:cSld>
  <p:clrMapOvr>
    <a:masterClrMapping/>
  </p:clrMapOvr>
  <p:transition advClick="0" advTm="10000">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altLang="en-US" sz="3000" b="1" dirty="0">
                <a:solidFill>
                  <a:srgbClr val="0000CC"/>
                </a:solidFill>
                <a:cs typeface="Tahoma" pitchFamily="34" charset="0"/>
              </a:rPr>
              <a:t>Electioneering    </a:t>
            </a:r>
            <a:br>
              <a:rPr lang="en-US" altLang="en-US" sz="3000" b="1" dirty="0">
                <a:solidFill>
                  <a:srgbClr val="0000CC"/>
                </a:solidFill>
                <a:cs typeface="Tahoma" pitchFamily="34" charset="0"/>
              </a:rPr>
            </a:br>
            <a:r>
              <a:rPr lang="en-US" altLang="en-US" sz="3000" b="1" dirty="0">
                <a:solidFill>
                  <a:srgbClr val="0000CC"/>
                </a:solidFill>
                <a:cs typeface="Tahoma" pitchFamily="34" charset="0"/>
              </a:rPr>
              <a:t>P.53, 55</a:t>
            </a:r>
            <a:endParaRPr lang="en-US" sz="3000" dirty="0">
              <a:solidFill>
                <a:srgbClr val="0000CC"/>
              </a:solidFill>
            </a:endParaRPr>
          </a:p>
        </p:txBody>
      </p:sp>
      <p:sp>
        <p:nvSpPr>
          <p:cNvPr id="3" name="Content Placeholder 2"/>
          <p:cNvSpPr>
            <a:spLocks noGrp="1"/>
          </p:cNvSpPr>
          <p:nvPr>
            <p:ph idx="1"/>
          </p:nvPr>
        </p:nvSpPr>
        <p:spPr>
          <a:xfrm>
            <a:off x="76200" y="685800"/>
            <a:ext cx="8839200" cy="5715000"/>
          </a:xfrm>
        </p:spPr>
        <p:txBody>
          <a:bodyPr>
            <a:normAutofit fontScale="92500" lnSpcReduction="10000"/>
          </a:bodyPr>
          <a:lstStyle/>
          <a:p>
            <a:pPr marL="568325" lvl="1" indent="-457200">
              <a:spcBef>
                <a:spcPts val="600"/>
              </a:spcBef>
              <a:buClr>
                <a:srgbClr val="0000CC"/>
              </a:buClr>
              <a:buSzPct val="70000"/>
              <a:buFont typeface="Wingdings 3" panose="05040102010807070707" pitchFamily="18" charset="2"/>
              <a:buChar char="u"/>
              <a:defRPr/>
            </a:pPr>
            <a:endParaRPr lang="en-US" sz="2600" b="1" dirty="0">
              <a:solidFill>
                <a:srgbClr val="0000CC"/>
              </a:solidFill>
              <a:latin typeface="+mj-lt"/>
              <a:ea typeface="Tahoma" pitchFamily="34" charset="0"/>
              <a:cs typeface="Tahoma" pitchFamily="34" charset="0"/>
            </a:endParaRPr>
          </a:p>
          <a:p>
            <a:pPr marL="568325" lvl="1" indent="-457200">
              <a:spcBef>
                <a:spcPts val="600"/>
              </a:spcBef>
              <a:buClr>
                <a:srgbClr val="0000CC"/>
              </a:buClr>
              <a:buSzPct val="70000"/>
              <a:buFont typeface="Wingdings 3" panose="05040102010807070707" pitchFamily="18" charset="2"/>
              <a:buChar char="u"/>
              <a:defRPr/>
            </a:pPr>
            <a:r>
              <a:rPr lang="en-US" sz="2600" b="1" dirty="0">
                <a:solidFill>
                  <a:srgbClr val="0000CC"/>
                </a:solidFill>
                <a:latin typeface="+mj-lt"/>
                <a:ea typeface="Tahoma" pitchFamily="34" charset="0"/>
                <a:cs typeface="Tahoma" pitchFamily="34" charset="0"/>
              </a:rPr>
              <a:t>What is Electioneering?</a:t>
            </a:r>
          </a:p>
          <a:p>
            <a:pPr marL="914400" lvl="1">
              <a:spcBef>
                <a:spcPts val="600"/>
              </a:spcBef>
              <a:buClr>
                <a:srgbClr val="0000CC"/>
              </a:buClr>
              <a:buSzPct val="50000"/>
              <a:buFont typeface="Wingdings" panose="05000000000000000000" pitchFamily="2" charset="2"/>
              <a:buChar char="n"/>
              <a:defRPr/>
            </a:pPr>
            <a:r>
              <a:rPr lang="en-US" altLang="en-US" sz="2600" b="1" dirty="0">
                <a:latin typeface="+mj-lt"/>
                <a:cs typeface="Tahoma" pitchFamily="34" charset="0"/>
              </a:rPr>
              <a:t>The </a:t>
            </a:r>
            <a:r>
              <a:rPr lang="en-US" altLang="en-US" sz="2600" b="1" dirty="0">
                <a:solidFill>
                  <a:srgbClr val="0000CC"/>
                </a:solidFill>
                <a:latin typeface="+mj-lt"/>
                <a:cs typeface="Tahoma" pitchFamily="34" charset="0"/>
              </a:rPr>
              <a:t>display</a:t>
            </a:r>
            <a:r>
              <a:rPr lang="en-US" altLang="en-US" sz="2600" b="1" dirty="0">
                <a:latin typeface="+mj-lt"/>
                <a:cs typeface="Tahoma" pitchFamily="34" charset="0"/>
              </a:rPr>
              <a:t> of, or </a:t>
            </a:r>
            <a:r>
              <a:rPr lang="en-US" altLang="en-US" sz="2600" b="1" dirty="0">
                <a:solidFill>
                  <a:srgbClr val="0000CC"/>
                </a:solidFill>
                <a:latin typeface="+mj-lt"/>
                <a:cs typeface="Tahoma" pitchFamily="34" charset="0"/>
              </a:rPr>
              <a:t>audible dissemination </a:t>
            </a:r>
            <a:r>
              <a:rPr lang="en-US" altLang="en-US" sz="2600" b="1" dirty="0">
                <a:latin typeface="+mj-lt"/>
                <a:cs typeface="Tahoma" pitchFamily="34" charset="0"/>
              </a:rPr>
              <a:t>of, information that </a:t>
            </a:r>
            <a:r>
              <a:rPr lang="en-US" altLang="en-US" sz="2600" b="1" u="sng" dirty="0">
                <a:latin typeface="+mj-lt"/>
                <a:cs typeface="Tahoma" pitchFamily="34" charset="0"/>
              </a:rPr>
              <a:t>advocates for or against any candidate, issue, or measure on a ballot</a:t>
            </a:r>
            <a:br>
              <a:rPr lang="en-US" altLang="en-US" sz="2000" b="1" u="sng" dirty="0">
                <a:latin typeface="+mj-lt"/>
                <a:cs typeface="Tahoma" pitchFamily="34" charset="0"/>
              </a:rPr>
            </a:br>
            <a:endParaRPr lang="en-US" sz="2600" b="1" dirty="0">
              <a:solidFill>
                <a:srgbClr val="0000CC"/>
              </a:solidFill>
              <a:latin typeface="+mj-lt"/>
              <a:ea typeface="Tahoma" pitchFamily="34" charset="0"/>
              <a:cs typeface="Tahoma" pitchFamily="34" charset="0"/>
            </a:endParaRPr>
          </a:p>
          <a:p>
            <a:pPr marL="568325" lvl="1" indent="-457200">
              <a:spcBef>
                <a:spcPts val="0"/>
              </a:spcBef>
              <a:spcAft>
                <a:spcPts val="600"/>
              </a:spcAft>
              <a:buClr>
                <a:srgbClr val="0000CC"/>
              </a:buClr>
              <a:buSzPct val="70000"/>
              <a:buFont typeface="Wingdings 3" panose="05040102010807070707" pitchFamily="18" charset="2"/>
              <a:buChar char="u"/>
              <a:defRPr/>
            </a:pPr>
            <a:r>
              <a:rPr lang="en-US" sz="2600" b="1" dirty="0">
                <a:solidFill>
                  <a:srgbClr val="0000CC"/>
                </a:solidFill>
                <a:latin typeface="+mj-lt"/>
                <a:ea typeface="Tahoma" pitchFamily="34" charset="0"/>
                <a:cs typeface="Tahoma" pitchFamily="34" charset="0"/>
              </a:rPr>
              <a:t>Prohibited within 100 feet</a:t>
            </a:r>
          </a:p>
          <a:p>
            <a:pPr marL="568325" lvl="1" indent="-457200">
              <a:spcBef>
                <a:spcPts val="600"/>
              </a:spcBef>
              <a:spcAft>
                <a:spcPts val="600"/>
              </a:spcAft>
              <a:buClr>
                <a:srgbClr val="0000CC"/>
              </a:buClr>
              <a:buSzPct val="70000"/>
              <a:buFont typeface="Wingdings 3" panose="05040102010807070707" pitchFamily="18" charset="2"/>
              <a:buChar char="u"/>
              <a:defRPr/>
            </a:pPr>
            <a:r>
              <a:rPr lang="en-US" sz="2600" b="1" dirty="0">
                <a:solidFill>
                  <a:srgbClr val="0000CC"/>
                </a:solidFill>
                <a:latin typeface="+mj-lt"/>
                <a:ea typeface="Tahoma" pitchFamily="34" charset="0"/>
                <a:cs typeface="Tahoma" pitchFamily="34" charset="0"/>
              </a:rPr>
              <a:t>Prevention</a:t>
            </a:r>
          </a:p>
          <a:p>
            <a:pPr marL="914400" lvl="1">
              <a:spcBef>
                <a:spcPct val="0"/>
              </a:spcBef>
              <a:buClr>
                <a:srgbClr val="0000CC"/>
              </a:buClr>
              <a:buSzPct val="50000"/>
              <a:buFont typeface="Wingdings" panose="05000000000000000000" pitchFamily="2" charset="2"/>
              <a:buChar char="n"/>
              <a:defRPr/>
            </a:pPr>
            <a:r>
              <a:rPr lang="en-US" altLang="en-US" sz="2600" b="1" dirty="0">
                <a:latin typeface="+mj-lt"/>
                <a:cs typeface="Tahoma" pitchFamily="34" charset="0"/>
              </a:rPr>
              <a:t>Instruct any person entering the poll who is wearing or displaying campaign articles to remove them immediately</a:t>
            </a:r>
          </a:p>
          <a:p>
            <a:pPr marL="914400" lvl="1">
              <a:spcBef>
                <a:spcPts val="600"/>
              </a:spcBef>
              <a:buClr>
                <a:srgbClr val="0000CC"/>
              </a:buClr>
              <a:buSzPct val="50000"/>
              <a:buFont typeface="Wingdings" panose="05000000000000000000" pitchFamily="2" charset="2"/>
              <a:buChar char="n"/>
              <a:defRPr/>
            </a:pPr>
            <a:r>
              <a:rPr lang="en-US" altLang="en-US" sz="2600" b="1" dirty="0">
                <a:latin typeface="+mj-lt"/>
                <a:cs typeface="Tahoma" pitchFamily="34" charset="0"/>
              </a:rPr>
              <a:t>Check the poll frequently for campaign articles and remove them promptly</a:t>
            </a:r>
          </a:p>
          <a:p>
            <a:pPr marL="914400" lvl="1">
              <a:spcBef>
                <a:spcPts val="600"/>
              </a:spcBef>
              <a:buClr>
                <a:srgbClr val="0000CC"/>
              </a:buClr>
              <a:buSzPct val="50000"/>
              <a:buFont typeface="Wingdings" panose="05000000000000000000" pitchFamily="2" charset="2"/>
              <a:buChar char="n"/>
              <a:defRPr/>
            </a:pPr>
            <a:r>
              <a:rPr lang="en-US" altLang="en-US" sz="2600" b="1" dirty="0">
                <a:latin typeface="+mj-lt"/>
                <a:cs typeface="Tahoma" pitchFamily="34" charset="0"/>
              </a:rPr>
              <a:t>Monitor the electioneering prohibition zone periodically to ensure compliance</a:t>
            </a:r>
          </a:p>
          <a:p>
            <a:pPr marL="914400" lvl="1">
              <a:spcBef>
                <a:spcPts val="600"/>
              </a:spcBef>
              <a:buClr>
                <a:srgbClr val="0000CC"/>
              </a:buClr>
              <a:buSzPct val="50000"/>
              <a:buFont typeface="Wingdings" panose="05000000000000000000" pitchFamily="2" charset="2"/>
              <a:buChar char="n"/>
              <a:defRPr/>
            </a:pPr>
            <a:r>
              <a:rPr lang="en-US" altLang="en-US" sz="2600" b="1" dirty="0">
                <a:latin typeface="+mj-lt"/>
                <a:cs typeface="Tahoma" pitchFamily="34" charset="0"/>
              </a:rPr>
              <a:t>Post the Notice on Electioneering</a:t>
            </a:r>
          </a:p>
          <a:p>
            <a:pPr marL="968375" lvl="2" indent="-457200">
              <a:spcBef>
                <a:spcPts val="600"/>
              </a:spcBef>
              <a:buClr>
                <a:srgbClr val="3333CC"/>
              </a:buClr>
              <a:buSzPct val="70000"/>
              <a:buFont typeface="Wingdings" panose="05000000000000000000" pitchFamily="2" charset="2"/>
              <a:buChar char="§"/>
              <a:defRPr/>
            </a:pPr>
            <a:endParaRPr lang="en-US" dirty="0">
              <a:latin typeface="+mj-lt"/>
              <a:ea typeface="Tahoma" pitchFamily="34" charset="0"/>
              <a:cs typeface="Tahoma" pitchFamily="34" charset="0"/>
            </a:endParaRPr>
          </a:p>
          <a:p>
            <a:pPr marL="568325" lvl="1" indent="-457200">
              <a:spcBef>
                <a:spcPts val="600"/>
              </a:spcBef>
              <a:buClr>
                <a:srgbClr val="3333CC"/>
              </a:buClr>
              <a:buSzPct val="70000"/>
              <a:buFont typeface="Wingdings" panose="05000000000000000000" pitchFamily="2" charset="2"/>
              <a:buChar char="§"/>
              <a:defRPr/>
            </a:pPr>
            <a:endParaRPr lang="en-US" dirty="0">
              <a:latin typeface="+mj-lt"/>
              <a:ea typeface="Tahoma" pitchFamily="34" charset="0"/>
              <a:cs typeface="Tahoma" pitchFamily="34" charset="0"/>
            </a:endParaRPr>
          </a:p>
          <a:p>
            <a:pPr marL="114300" lvl="1" indent="0">
              <a:spcBef>
                <a:spcPts val="0"/>
              </a:spcBef>
              <a:buClr>
                <a:srgbClr val="3333CC"/>
              </a:buClr>
              <a:buSzPct val="70000"/>
              <a:buNone/>
              <a:defRPr/>
            </a:pPr>
            <a:endParaRPr lang="en-US" sz="2400" b="1" dirty="0">
              <a:latin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4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15556230"/>
      </p:ext>
    </p:extLst>
  </p:cSld>
  <p:clrMapOvr>
    <a:masterClrMapping/>
  </p:clrMapOvr>
  <p:transition advClick="0" advTm="10000">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7CD6-57FD-4906-B980-F833C56EB3A8}"/>
              </a:ext>
            </a:extLst>
          </p:cNvPr>
          <p:cNvSpPr>
            <a:spLocks noGrp="1"/>
          </p:cNvSpPr>
          <p:nvPr>
            <p:ph type="title"/>
          </p:nvPr>
        </p:nvSpPr>
        <p:spPr>
          <a:xfrm>
            <a:off x="457200" y="0"/>
            <a:ext cx="8229600" cy="1095375"/>
          </a:xfrm>
        </p:spPr>
        <p:txBody>
          <a:bodyPr>
            <a:normAutofit/>
          </a:bodyPr>
          <a:lstStyle/>
          <a:p>
            <a:r>
              <a:rPr lang="en-US" altLang="en-US" sz="3000" b="1" dirty="0">
                <a:solidFill>
                  <a:srgbClr val="0000CC"/>
                </a:solidFill>
                <a:cs typeface="Tahoma" pitchFamily="34" charset="0"/>
              </a:rPr>
              <a:t>Electioneering    </a:t>
            </a:r>
            <a:br>
              <a:rPr lang="en-US" altLang="en-US" sz="3000" b="1" dirty="0">
                <a:solidFill>
                  <a:srgbClr val="0000CC"/>
                </a:solidFill>
                <a:cs typeface="Tahoma" pitchFamily="34" charset="0"/>
              </a:rPr>
            </a:br>
            <a:r>
              <a:rPr lang="en-US" altLang="en-US" sz="3000" b="1" dirty="0">
                <a:solidFill>
                  <a:srgbClr val="0000CC"/>
                </a:solidFill>
                <a:cs typeface="Tahoma" pitchFamily="34" charset="0"/>
              </a:rPr>
              <a:t>P.55</a:t>
            </a:r>
            <a:endParaRPr lang="en-US" dirty="0"/>
          </a:p>
        </p:txBody>
      </p:sp>
      <p:sp>
        <p:nvSpPr>
          <p:cNvPr id="3" name="Content Placeholder 2">
            <a:extLst>
              <a:ext uri="{FF2B5EF4-FFF2-40B4-BE49-F238E27FC236}">
                <a16:creationId xmlns:a16="http://schemas.microsoft.com/office/drawing/2014/main" id="{C43C3197-D04A-4EEB-A4CD-716DC3E42301}"/>
              </a:ext>
            </a:extLst>
          </p:cNvPr>
          <p:cNvSpPr>
            <a:spLocks noGrp="1"/>
          </p:cNvSpPr>
          <p:nvPr>
            <p:ph sz="half" idx="1"/>
          </p:nvPr>
        </p:nvSpPr>
        <p:spPr>
          <a:xfrm>
            <a:off x="152400" y="1095376"/>
            <a:ext cx="4343400" cy="5457824"/>
          </a:xfrm>
        </p:spPr>
        <p:txBody>
          <a:bodyPr>
            <a:normAutofit fontScale="77500" lnSpcReduction="20000"/>
          </a:bodyPr>
          <a:lstStyle/>
          <a:p>
            <a:r>
              <a:rPr lang="en-US" b="1" dirty="0">
                <a:latin typeface="+mj-lt"/>
              </a:rPr>
              <a:t>Displays of a candidate’s name, likeness, or logo;</a:t>
            </a:r>
          </a:p>
          <a:p>
            <a:r>
              <a:rPr lang="en-US" b="1" dirty="0">
                <a:latin typeface="+mj-lt"/>
              </a:rPr>
              <a:t>Displays of a ballot measure's number, title, subject, or logo;</a:t>
            </a:r>
          </a:p>
          <a:p>
            <a:r>
              <a:rPr lang="en-US" b="1" dirty="0">
                <a:latin typeface="+mj-lt"/>
              </a:rPr>
              <a:t>Audible dissemination of electioneering information;</a:t>
            </a:r>
          </a:p>
          <a:p>
            <a:r>
              <a:rPr lang="en-US" b="1" dirty="0">
                <a:latin typeface="+mj-lt"/>
              </a:rPr>
              <a:t>Handing out literature on any candidate or issue on the ballot;</a:t>
            </a:r>
          </a:p>
          <a:p>
            <a:r>
              <a:rPr lang="en-US" b="1" dirty="0">
                <a:latin typeface="+mj-lt"/>
              </a:rPr>
              <a:t>Soliciting signatures on any petition;</a:t>
            </a:r>
          </a:p>
          <a:p>
            <a:r>
              <a:rPr lang="en-US" b="1" dirty="0">
                <a:latin typeface="+mj-lt"/>
              </a:rPr>
              <a:t>Soliciting contributions; or</a:t>
            </a:r>
          </a:p>
          <a:p>
            <a:r>
              <a:rPr lang="en-US" b="1" dirty="0">
                <a:latin typeface="+mj-lt"/>
              </a:rPr>
              <a:t>Attempting to win votes by wearing or displaying buttons, hats, pencils, pens, shirts, signs, sticklers, or other articles designed to influence voters</a:t>
            </a:r>
          </a:p>
          <a:p>
            <a:endParaRPr lang="en-US" dirty="0"/>
          </a:p>
        </p:txBody>
      </p:sp>
      <p:pic>
        <p:nvPicPr>
          <p:cNvPr id="7" name="Picture 6" descr="Graphical user interface, text, application, Word&#10;&#10;Description automatically generated">
            <a:extLst>
              <a:ext uri="{FF2B5EF4-FFF2-40B4-BE49-F238E27FC236}">
                <a16:creationId xmlns:a16="http://schemas.microsoft.com/office/drawing/2014/main" id="{FD24D980-3AC2-41E2-9FF9-37AE277F4284}"/>
              </a:ext>
            </a:extLst>
          </p:cNvPr>
          <p:cNvPicPr>
            <a:picLocks noChangeAspect="1"/>
          </p:cNvPicPr>
          <p:nvPr/>
        </p:nvPicPr>
        <p:blipFill rotWithShape="1">
          <a:blip r:embed="rId2">
            <a:extLst>
              <a:ext uri="{28A0092B-C50C-407E-A947-70E740481C1C}">
                <a14:useLocalDpi xmlns:a14="http://schemas.microsoft.com/office/drawing/2010/main" val="0"/>
              </a:ext>
            </a:extLst>
          </a:blip>
          <a:srcRect l="33333" t="16940" r="31666" b="10328"/>
          <a:stretch/>
        </p:blipFill>
        <p:spPr>
          <a:xfrm>
            <a:off x="4610100" y="1102749"/>
            <a:ext cx="4191000" cy="5268639"/>
          </a:xfrm>
          <a:prstGeom prst="rect">
            <a:avLst/>
          </a:prstGeom>
        </p:spPr>
      </p:pic>
    </p:spTree>
    <p:extLst>
      <p:ext uri="{BB962C8B-B14F-4D97-AF65-F5344CB8AC3E}">
        <p14:creationId xmlns:p14="http://schemas.microsoft.com/office/powerpoint/2010/main" val="3801366707"/>
      </p:ext>
    </p:extLst>
  </p:cSld>
  <p:clrMapOvr>
    <a:masterClrMapping/>
  </p:clrMapOvr>
  <p:transition advClick="0" advTm="10000">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220E-51AE-4330-8F94-0880FCC7A838}"/>
              </a:ext>
            </a:extLst>
          </p:cNvPr>
          <p:cNvSpPr>
            <a:spLocks noGrp="1"/>
          </p:cNvSpPr>
          <p:nvPr>
            <p:ph type="title"/>
          </p:nvPr>
        </p:nvSpPr>
        <p:spPr>
          <a:xfrm>
            <a:off x="457200" y="126028"/>
            <a:ext cx="8229600" cy="1143000"/>
          </a:xfrm>
        </p:spPr>
        <p:txBody>
          <a:bodyPr>
            <a:normAutofit fontScale="90000"/>
          </a:bodyPr>
          <a:lstStyle/>
          <a:p>
            <a:r>
              <a:rPr lang="en-US" altLang="en-US" b="1" dirty="0">
                <a:solidFill>
                  <a:srgbClr val="0000CC"/>
                </a:solidFill>
                <a:cs typeface="Tahoma" pitchFamily="34" charset="0"/>
              </a:rPr>
              <a:t>Spoiled Ballots    </a:t>
            </a:r>
            <a:br>
              <a:rPr lang="en-US" altLang="en-US" b="1" dirty="0">
                <a:solidFill>
                  <a:srgbClr val="0000CC"/>
                </a:solidFill>
                <a:cs typeface="Tahoma" pitchFamily="34" charset="0"/>
              </a:rPr>
            </a:br>
            <a:r>
              <a:rPr lang="en-US" altLang="en-US" sz="4000" b="1" dirty="0">
                <a:solidFill>
                  <a:srgbClr val="0000CC"/>
                </a:solidFill>
                <a:cs typeface="Tahoma" pitchFamily="34" charset="0"/>
              </a:rPr>
              <a:t>P.57</a:t>
            </a:r>
            <a:endParaRPr lang="en-US" dirty="0"/>
          </a:p>
        </p:txBody>
      </p:sp>
      <p:sp>
        <p:nvSpPr>
          <p:cNvPr id="3" name="Content Placeholder 2">
            <a:extLst>
              <a:ext uri="{FF2B5EF4-FFF2-40B4-BE49-F238E27FC236}">
                <a16:creationId xmlns:a16="http://schemas.microsoft.com/office/drawing/2014/main" id="{51DDCBB1-CF41-47E5-920F-4DC1064FDF56}"/>
              </a:ext>
            </a:extLst>
          </p:cNvPr>
          <p:cNvSpPr>
            <a:spLocks noGrp="1"/>
          </p:cNvSpPr>
          <p:nvPr>
            <p:ph sz="half" idx="1"/>
          </p:nvPr>
        </p:nvSpPr>
        <p:spPr>
          <a:xfrm>
            <a:off x="76200" y="1269028"/>
            <a:ext cx="4419600" cy="5462943"/>
          </a:xfrm>
        </p:spPr>
        <p:txBody>
          <a:bodyPr>
            <a:normAutofit/>
          </a:bodyPr>
          <a:lstStyle/>
          <a:p>
            <a:pPr marL="454025" lvl="1" indent="-342900">
              <a:spcBef>
                <a:spcPts val="600"/>
              </a:spcBef>
              <a:spcAft>
                <a:spcPts val="1200"/>
              </a:spcAft>
              <a:buClr>
                <a:srgbClr val="0000CC"/>
              </a:buClr>
              <a:buSzPct val="70000"/>
              <a:buFont typeface="Wingdings 3" panose="05040102010807070707" pitchFamily="18" charset="2"/>
              <a:buChar char="u"/>
              <a:defRPr/>
            </a:pPr>
            <a:r>
              <a:rPr lang="en-US" altLang="en-US" sz="2300" b="1" dirty="0">
                <a:cs typeface="Tahoma" pitchFamily="34" charset="0"/>
              </a:rPr>
              <a:t>Stamp </a:t>
            </a:r>
            <a:r>
              <a:rPr lang="en-US" altLang="en-US" sz="2300" b="1" i="1" dirty="0">
                <a:solidFill>
                  <a:srgbClr val="0000CC"/>
                </a:solidFill>
                <a:cs typeface="Tahoma" pitchFamily="34" charset="0"/>
              </a:rPr>
              <a:t>Cancelled</a:t>
            </a:r>
            <a:r>
              <a:rPr lang="en-US" altLang="en-US" sz="2300" b="1" spc="-150" dirty="0">
                <a:solidFill>
                  <a:srgbClr val="0000CC"/>
                </a:solidFill>
                <a:cs typeface="Tahoma" pitchFamily="34" charset="0"/>
              </a:rPr>
              <a:t> </a:t>
            </a:r>
            <a:r>
              <a:rPr lang="en-US" altLang="en-US" sz="2300" b="1" spc="-150" dirty="0">
                <a:cs typeface="Tahoma" pitchFamily="34" charset="0"/>
              </a:rPr>
              <a:t>on the </a:t>
            </a:r>
            <a:r>
              <a:rPr lang="en-US" altLang="en-US" sz="2300" b="1" dirty="0">
                <a:cs typeface="Tahoma" pitchFamily="34" charset="0"/>
              </a:rPr>
              <a:t>ballot</a:t>
            </a:r>
            <a:endParaRPr lang="en-US" altLang="en-US" sz="1800" i="1" dirty="0">
              <a:solidFill>
                <a:srgbClr val="FF0000"/>
              </a:solidFill>
              <a:cs typeface="Tahoma" pitchFamily="34" charset="0"/>
            </a:endParaRPr>
          </a:p>
          <a:p>
            <a:pPr marL="854075" lvl="2" indent="-342900">
              <a:spcBef>
                <a:spcPts val="600"/>
              </a:spcBef>
              <a:spcAft>
                <a:spcPts val="1200"/>
              </a:spcAft>
              <a:buClr>
                <a:srgbClr val="0000CC"/>
              </a:buClr>
              <a:buSzPct val="70000"/>
              <a:buFont typeface="Wingdings 3" panose="05040102010807070707" pitchFamily="18" charset="2"/>
              <a:buChar char="u"/>
              <a:defRPr/>
            </a:pPr>
            <a:r>
              <a:rPr lang="en-US" altLang="en-US" sz="2100" b="1" dirty="0">
                <a:cs typeface="Tahoma" pitchFamily="34" charset="0"/>
              </a:rPr>
              <a:t>Record the time and date</a:t>
            </a:r>
          </a:p>
          <a:p>
            <a:pPr marL="854075" lvl="2" indent="-342900">
              <a:spcBef>
                <a:spcPts val="600"/>
              </a:spcBef>
              <a:spcAft>
                <a:spcPts val="1200"/>
              </a:spcAft>
              <a:buClr>
                <a:srgbClr val="0000CC"/>
              </a:buClr>
              <a:buSzPct val="70000"/>
              <a:buFont typeface="Wingdings 3" panose="05040102010807070707" pitchFamily="18" charset="2"/>
              <a:buChar char="u"/>
              <a:defRPr/>
            </a:pPr>
            <a:r>
              <a:rPr lang="en-US" altLang="en-US" sz="2100" b="1" dirty="0">
                <a:cs typeface="Tahoma" pitchFamily="34" charset="0"/>
              </a:rPr>
              <a:t>Print and sign name next to Cancelled Stamp</a:t>
            </a:r>
          </a:p>
          <a:p>
            <a:pPr marL="854075" lvl="2" indent="-342900">
              <a:spcBef>
                <a:spcPts val="600"/>
              </a:spcBef>
              <a:spcAft>
                <a:spcPts val="1200"/>
              </a:spcAft>
              <a:buClr>
                <a:srgbClr val="0000CC"/>
              </a:buClr>
              <a:buSzPct val="70000"/>
              <a:buFont typeface="Wingdings 3" panose="05040102010807070707" pitchFamily="18" charset="2"/>
              <a:buChar char="u"/>
              <a:defRPr/>
            </a:pPr>
            <a:r>
              <a:rPr lang="en-US" altLang="en-US" sz="2100" b="1" dirty="0">
                <a:cs typeface="Tahoma" pitchFamily="34" charset="0"/>
              </a:rPr>
              <a:t>Place Ballot in the </a:t>
            </a:r>
            <a:r>
              <a:rPr lang="en-US" altLang="en-US" sz="2100" b="1" i="1" dirty="0">
                <a:solidFill>
                  <a:srgbClr val="0000CC"/>
                </a:solidFill>
                <a:cs typeface="Tahoma" pitchFamily="34" charset="0"/>
              </a:rPr>
              <a:t>Spoiled Ballot Envelope</a:t>
            </a:r>
            <a:endParaRPr lang="en-US" altLang="en-US" sz="2100" b="1" i="1" spc="-150" dirty="0">
              <a:solidFill>
                <a:srgbClr val="0000CC"/>
              </a:solidFill>
              <a:cs typeface="Tahoma" pitchFamily="34" charset="0"/>
            </a:endParaRPr>
          </a:p>
          <a:p>
            <a:pPr marL="454025" lvl="1" indent="-342900">
              <a:spcBef>
                <a:spcPts val="600"/>
              </a:spcBef>
              <a:spcAft>
                <a:spcPts val="1200"/>
              </a:spcAft>
              <a:buClr>
                <a:srgbClr val="0000CC"/>
              </a:buClr>
              <a:buSzPct val="70000"/>
              <a:buFont typeface="Wingdings 3" panose="05040102010807070707" pitchFamily="18" charset="2"/>
              <a:buChar char="u"/>
              <a:defRPr/>
            </a:pPr>
            <a:r>
              <a:rPr lang="en-US" altLang="en-US" sz="2300" b="1" spc="-150" dirty="0">
                <a:cs typeface="Tahoma" pitchFamily="34" charset="0"/>
              </a:rPr>
              <a:t>F</a:t>
            </a:r>
            <a:r>
              <a:rPr lang="en-US" altLang="en-US" sz="2300" b="1" dirty="0">
                <a:cs typeface="Tahoma" pitchFamily="34" charset="0"/>
              </a:rPr>
              <a:t>ill out the </a:t>
            </a:r>
            <a:r>
              <a:rPr lang="en-US" altLang="en-US" sz="2300" b="1" i="1" dirty="0">
                <a:solidFill>
                  <a:srgbClr val="0000CC"/>
                </a:solidFill>
                <a:cs typeface="Tahoma" pitchFamily="34" charset="0"/>
              </a:rPr>
              <a:t>Spoiled Ballot Affidavit (p. 59)</a:t>
            </a:r>
          </a:p>
          <a:p>
            <a:pPr marL="454025" lvl="1" indent="-342900">
              <a:spcBef>
                <a:spcPts val="600"/>
              </a:spcBef>
              <a:buClr>
                <a:srgbClr val="0000CC"/>
              </a:buClr>
              <a:buSzPct val="70000"/>
              <a:buFont typeface="Wingdings 3" panose="05040102010807070707" pitchFamily="18" charset="2"/>
              <a:buChar char="u"/>
              <a:defRPr/>
            </a:pPr>
            <a:r>
              <a:rPr lang="en-US" altLang="en-US" sz="2300" b="1" dirty="0">
                <a:cs typeface="Tahoma" pitchFamily="34" charset="0"/>
              </a:rPr>
              <a:t>No more than 3 ballots may be issued to one voter</a:t>
            </a:r>
          </a:p>
          <a:p>
            <a:pPr marL="454025" lvl="1" indent="-342900">
              <a:spcBef>
                <a:spcPts val="600"/>
              </a:spcBef>
              <a:buClr>
                <a:srgbClr val="0000CC"/>
              </a:buClr>
              <a:buSzPct val="70000"/>
              <a:buFont typeface="Wingdings 3" panose="05040102010807070707" pitchFamily="18" charset="2"/>
              <a:buChar char="u"/>
              <a:defRPr/>
            </a:pPr>
            <a:r>
              <a:rPr lang="en-US" altLang="en-US" sz="2300" b="1" i="1" dirty="0">
                <a:solidFill>
                  <a:srgbClr val="0000CC"/>
                </a:solidFill>
                <a:cs typeface="Tahoma" pitchFamily="34" charset="0"/>
              </a:rPr>
              <a:t>Election Judge will need to total and sign </a:t>
            </a:r>
            <a:r>
              <a:rPr lang="en-US" altLang="en-US" sz="2100" i="1" dirty="0">
                <a:solidFill>
                  <a:srgbClr val="0000CC"/>
                </a:solidFill>
                <a:cs typeface="Tahoma" pitchFamily="34" charset="0"/>
              </a:rPr>
              <a:t>(Act 308)</a:t>
            </a:r>
          </a:p>
          <a:p>
            <a:pPr marL="454025" lvl="1" indent="-342900">
              <a:spcBef>
                <a:spcPts val="600"/>
              </a:spcBef>
              <a:buClr>
                <a:srgbClr val="0000CC"/>
              </a:buClr>
              <a:buSzPct val="70000"/>
              <a:buFont typeface="Wingdings 3" panose="05040102010807070707" pitchFamily="18" charset="2"/>
              <a:buChar char="u"/>
              <a:defRPr/>
            </a:pPr>
            <a:endParaRPr lang="en-US" altLang="en-US" sz="2300" b="1" dirty="0">
              <a:cs typeface="Tahoma" pitchFamily="34" charset="0"/>
            </a:endParaRPr>
          </a:p>
        </p:txBody>
      </p:sp>
      <p:pic>
        <p:nvPicPr>
          <p:cNvPr id="6" name="Picture 5" descr="A screenshot of a computer&#10;&#10;Description automatically generated">
            <a:extLst>
              <a:ext uri="{FF2B5EF4-FFF2-40B4-BE49-F238E27FC236}">
                <a16:creationId xmlns:a16="http://schemas.microsoft.com/office/drawing/2014/main" id="{E8E3B3A9-773E-6D70-4E6D-0E3EC8938E8C}"/>
              </a:ext>
            </a:extLst>
          </p:cNvPr>
          <p:cNvPicPr>
            <a:picLocks noChangeAspect="1"/>
          </p:cNvPicPr>
          <p:nvPr/>
        </p:nvPicPr>
        <p:blipFill rotWithShape="1">
          <a:blip r:embed="rId2">
            <a:extLst>
              <a:ext uri="{28A0092B-C50C-407E-A947-70E740481C1C}">
                <a14:useLocalDpi xmlns:a14="http://schemas.microsoft.com/office/drawing/2010/main" val="0"/>
              </a:ext>
            </a:extLst>
          </a:blip>
          <a:srcRect l="32312" t="15562" r="32688" b="8674"/>
          <a:stretch/>
        </p:blipFill>
        <p:spPr>
          <a:xfrm>
            <a:off x="4648202" y="1333499"/>
            <a:ext cx="3962398" cy="5387976"/>
          </a:xfrm>
          <a:prstGeom prst="rect">
            <a:avLst/>
          </a:prstGeom>
        </p:spPr>
      </p:pic>
      <p:sp>
        <p:nvSpPr>
          <p:cNvPr id="8" name="Arrow: Right 7">
            <a:extLst>
              <a:ext uri="{FF2B5EF4-FFF2-40B4-BE49-F238E27FC236}">
                <a16:creationId xmlns:a16="http://schemas.microsoft.com/office/drawing/2014/main" id="{1C753EB5-BBF7-1229-8328-99824BC4F32D}"/>
              </a:ext>
            </a:extLst>
          </p:cNvPr>
          <p:cNvSpPr/>
          <p:nvPr/>
        </p:nvSpPr>
        <p:spPr>
          <a:xfrm>
            <a:off x="3962400" y="6216650"/>
            <a:ext cx="685802" cy="107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924794"/>
      </p:ext>
    </p:extLst>
  </p:cSld>
  <p:clrMapOvr>
    <a:masterClrMapping/>
  </p:clrMapOvr>
  <p:transition advClick="0" advTm="10000">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220E-51AE-4330-8F94-0880FCC7A838}"/>
              </a:ext>
            </a:extLst>
          </p:cNvPr>
          <p:cNvSpPr>
            <a:spLocks noGrp="1"/>
          </p:cNvSpPr>
          <p:nvPr>
            <p:ph type="title"/>
          </p:nvPr>
        </p:nvSpPr>
        <p:spPr>
          <a:xfrm>
            <a:off x="471948" y="76200"/>
            <a:ext cx="8229600" cy="969631"/>
          </a:xfrm>
        </p:spPr>
        <p:txBody>
          <a:bodyPr>
            <a:normAutofit fontScale="90000"/>
          </a:bodyPr>
          <a:lstStyle/>
          <a:p>
            <a:r>
              <a:rPr lang="en-US" altLang="en-US" b="1" dirty="0">
                <a:solidFill>
                  <a:srgbClr val="0000CC"/>
                </a:solidFill>
                <a:cs typeface="Tahoma" pitchFamily="34" charset="0"/>
              </a:rPr>
              <a:t>Abandoned Ballots    </a:t>
            </a:r>
            <a:br>
              <a:rPr lang="en-US" altLang="en-US" b="1" dirty="0">
                <a:solidFill>
                  <a:srgbClr val="0000CC"/>
                </a:solidFill>
                <a:cs typeface="Tahoma" pitchFamily="34" charset="0"/>
              </a:rPr>
            </a:br>
            <a:r>
              <a:rPr lang="en-US" altLang="en-US" sz="3600" b="1" dirty="0">
                <a:solidFill>
                  <a:srgbClr val="0000CC"/>
                </a:solidFill>
                <a:cs typeface="Tahoma" pitchFamily="34" charset="0"/>
              </a:rPr>
              <a:t>P.58</a:t>
            </a:r>
            <a:endParaRPr lang="en-US" sz="4000" dirty="0"/>
          </a:p>
        </p:txBody>
      </p:sp>
      <p:sp>
        <p:nvSpPr>
          <p:cNvPr id="6" name="Text Placeholder 5">
            <a:extLst>
              <a:ext uri="{FF2B5EF4-FFF2-40B4-BE49-F238E27FC236}">
                <a16:creationId xmlns:a16="http://schemas.microsoft.com/office/drawing/2014/main" id="{AE72225A-3C91-4913-8B76-7B3250EDC4C6}"/>
              </a:ext>
            </a:extLst>
          </p:cNvPr>
          <p:cNvSpPr>
            <a:spLocks noGrp="1"/>
          </p:cNvSpPr>
          <p:nvPr>
            <p:ph type="body" idx="1"/>
          </p:nvPr>
        </p:nvSpPr>
        <p:spPr>
          <a:xfrm>
            <a:off x="457200" y="1219200"/>
            <a:ext cx="4040188" cy="639762"/>
          </a:xfrm>
        </p:spPr>
        <p:txBody>
          <a:bodyPr>
            <a:normAutofit fontScale="92500" lnSpcReduction="20000"/>
          </a:bodyPr>
          <a:lstStyle/>
          <a:p>
            <a:pPr algn="ctr"/>
            <a:r>
              <a:rPr lang="en-US" u="sng" dirty="0"/>
              <a:t>Abandoned in the Electronic Ballot Scanner</a:t>
            </a:r>
          </a:p>
        </p:txBody>
      </p:sp>
      <p:sp>
        <p:nvSpPr>
          <p:cNvPr id="3" name="Content Placeholder 2">
            <a:extLst>
              <a:ext uri="{FF2B5EF4-FFF2-40B4-BE49-F238E27FC236}">
                <a16:creationId xmlns:a16="http://schemas.microsoft.com/office/drawing/2014/main" id="{51DDCBB1-CF41-47E5-920F-4DC1064FDF56}"/>
              </a:ext>
            </a:extLst>
          </p:cNvPr>
          <p:cNvSpPr>
            <a:spLocks noGrp="1"/>
          </p:cNvSpPr>
          <p:nvPr>
            <p:ph sz="half" idx="2"/>
          </p:nvPr>
        </p:nvSpPr>
        <p:spPr>
          <a:xfrm>
            <a:off x="152401" y="2032331"/>
            <a:ext cx="4475418" cy="4689143"/>
          </a:xfrm>
        </p:spPr>
        <p:txBody>
          <a:bodyPr>
            <a:normAutofit fontScale="92500" lnSpcReduction="10000"/>
          </a:bodyPr>
          <a:lstStyle/>
          <a:p>
            <a:pPr>
              <a:spcBef>
                <a:spcPts val="0"/>
              </a:spcBef>
              <a:buClr>
                <a:srgbClr val="0000CC"/>
              </a:buClr>
              <a:buSzPct val="70000"/>
              <a:buFont typeface="Wingdings 3" panose="05040102010807070707" pitchFamily="18" charset="2"/>
              <a:buChar char="u"/>
              <a:defRPr/>
            </a:pPr>
            <a:r>
              <a:rPr lang="en-US" altLang="en-US" b="1" dirty="0">
                <a:solidFill>
                  <a:prstClr val="black"/>
                </a:solidFill>
                <a:cs typeface="Tahoma" pitchFamily="34" charset="0"/>
              </a:rPr>
              <a:t>With Two Poll Workers Present:</a:t>
            </a:r>
          </a:p>
          <a:p>
            <a:pPr lvl="1">
              <a:spcBef>
                <a:spcPts val="0"/>
              </a:spcBef>
              <a:buClr>
                <a:srgbClr val="0000CC"/>
              </a:buClr>
              <a:buSzPct val="70000"/>
              <a:buFont typeface="Wingdings 3" panose="05040102010807070707" pitchFamily="18" charset="2"/>
              <a:buChar char="u"/>
              <a:defRPr/>
            </a:pPr>
            <a:r>
              <a:rPr lang="en-US" altLang="en-US" sz="2200" b="1" u="sng" dirty="0">
                <a:solidFill>
                  <a:prstClr val="black"/>
                </a:solidFill>
                <a:cs typeface="Tahoma" pitchFamily="34" charset="0"/>
              </a:rPr>
              <a:t>Step 1</a:t>
            </a:r>
            <a:r>
              <a:rPr lang="en-US" altLang="en-US" sz="2200" b="1" dirty="0">
                <a:solidFill>
                  <a:prstClr val="black"/>
                </a:solidFill>
                <a:cs typeface="Tahoma" pitchFamily="34" charset="0"/>
              </a:rPr>
              <a:t>: Override warning on the scanner</a:t>
            </a:r>
          </a:p>
          <a:p>
            <a:pPr lvl="1">
              <a:spcBef>
                <a:spcPts val="0"/>
              </a:spcBef>
              <a:buClr>
                <a:srgbClr val="0000CC"/>
              </a:buClr>
              <a:buSzPct val="70000"/>
              <a:buFont typeface="Wingdings 3" panose="05040102010807070707" pitchFamily="18" charset="2"/>
              <a:buChar char="u"/>
              <a:defRPr/>
            </a:pPr>
            <a:r>
              <a:rPr lang="en-US" altLang="en-US" sz="2200" b="1" u="sng" dirty="0">
                <a:solidFill>
                  <a:prstClr val="black"/>
                </a:solidFill>
                <a:cs typeface="Tahoma" pitchFamily="34" charset="0"/>
              </a:rPr>
              <a:t>Step 2</a:t>
            </a:r>
            <a:r>
              <a:rPr lang="en-US" altLang="en-US" sz="2200" b="1" dirty="0">
                <a:solidFill>
                  <a:prstClr val="black"/>
                </a:solidFill>
                <a:cs typeface="Tahoma" pitchFamily="34" charset="0"/>
              </a:rPr>
              <a:t>: Complete the process of casting the ballot</a:t>
            </a:r>
          </a:p>
          <a:p>
            <a:pPr lvl="1">
              <a:spcBef>
                <a:spcPts val="0"/>
              </a:spcBef>
              <a:buClr>
                <a:srgbClr val="0000CC"/>
              </a:buClr>
              <a:buSzPct val="70000"/>
              <a:buFont typeface="Wingdings 3" panose="05040102010807070707" pitchFamily="18" charset="2"/>
              <a:buChar char="u"/>
              <a:defRPr/>
            </a:pPr>
            <a:r>
              <a:rPr lang="en-US" altLang="en-US" sz="2200" b="1" u="sng" dirty="0">
                <a:solidFill>
                  <a:prstClr val="black"/>
                </a:solidFill>
                <a:cs typeface="Tahoma" pitchFamily="34" charset="0"/>
              </a:rPr>
              <a:t>Step 3</a:t>
            </a:r>
            <a:r>
              <a:rPr lang="en-US" altLang="en-US" sz="2200" b="1" dirty="0">
                <a:solidFill>
                  <a:prstClr val="black"/>
                </a:solidFill>
                <a:cs typeface="Tahoma" pitchFamily="34" charset="0"/>
              </a:rPr>
              <a:t>: Document the following on the </a:t>
            </a:r>
            <a:r>
              <a:rPr lang="en-US" altLang="en-US" sz="2200" b="1" u="sng" dirty="0">
                <a:solidFill>
                  <a:srgbClr val="0000CC"/>
                </a:solidFill>
                <a:cs typeface="Tahoma" pitchFamily="34" charset="0"/>
              </a:rPr>
              <a:t>Abandoned Ballot Log</a:t>
            </a:r>
            <a:r>
              <a:rPr lang="en-US" altLang="en-US" sz="2200" b="1" dirty="0">
                <a:solidFill>
                  <a:prstClr val="black"/>
                </a:solidFill>
                <a:cs typeface="Tahoma" pitchFamily="34" charset="0"/>
              </a:rPr>
              <a:t>:</a:t>
            </a:r>
          </a:p>
          <a:p>
            <a:pPr marL="1031875" lvl="2" indent="-346075">
              <a:spcBef>
                <a:spcPts val="0"/>
              </a:spcBef>
              <a:buClr>
                <a:srgbClr val="0000CC"/>
              </a:buClr>
              <a:buSzPct val="70000"/>
              <a:buFont typeface="Wingdings 3" panose="05040102010807070707" pitchFamily="18" charset="2"/>
              <a:buChar char="u"/>
              <a:defRPr/>
            </a:pPr>
            <a:r>
              <a:rPr lang="en-US" altLang="en-US" sz="2200" b="1" dirty="0">
                <a:solidFill>
                  <a:srgbClr val="0000CC"/>
                </a:solidFill>
                <a:cs typeface="Tahoma" pitchFamily="34" charset="0"/>
              </a:rPr>
              <a:t>Name</a:t>
            </a:r>
            <a:r>
              <a:rPr lang="en-US" altLang="en-US" sz="2200" b="1" dirty="0">
                <a:solidFill>
                  <a:prstClr val="black"/>
                </a:solidFill>
                <a:cs typeface="Tahoma" pitchFamily="34" charset="0"/>
              </a:rPr>
              <a:t> of the voter; </a:t>
            </a:r>
          </a:p>
          <a:p>
            <a:pPr marL="1031875" lvl="2" indent="-346075">
              <a:spcBef>
                <a:spcPts val="0"/>
              </a:spcBef>
              <a:buClr>
                <a:srgbClr val="0000CC"/>
              </a:buClr>
              <a:buSzPct val="70000"/>
              <a:buFont typeface="Wingdings 3" panose="05040102010807070707" pitchFamily="18" charset="2"/>
              <a:buChar char="u"/>
              <a:defRPr/>
            </a:pPr>
            <a:r>
              <a:rPr lang="en-US" altLang="en-US" sz="2200" b="1" dirty="0">
                <a:solidFill>
                  <a:prstClr val="black"/>
                </a:solidFill>
                <a:cs typeface="Tahoma" pitchFamily="34" charset="0"/>
              </a:rPr>
              <a:t>The </a:t>
            </a:r>
            <a:r>
              <a:rPr lang="en-US" altLang="en-US" sz="2200" b="1" dirty="0">
                <a:solidFill>
                  <a:srgbClr val="0000CC"/>
                </a:solidFill>
                <a:cs typeface="Tahoma" pitchFamily="34" charset="0"/>
              </a:rPr>
              <a:t>time</a:t>
            </a:r>
            <a:r>
              <a:rPr lang="en-US" altLang="en-US" sz="2200" b="1" dirty="0">
                <a:solidFill>
                  <a:prstClr val="black"/>
                </a:solidFill>
                <a:cs typeface="Tahoma" pitchFamily="34" charset="0"/>
              </a:rPr>
              <a:t> the ballot was found;</a:t>
            </a:r>
          </a:p>
          <a:p>
            <a:pPr marL="1031875" lvl="2" indent="-346075">
              <a:spcBef>
                <a:spcPts val="0"/>
              </a:spcBef>
              <a:buClr>
                <a:srgbClr val="0000CC"/>
              </a:buClr>
              <a:buSzPct val="70000"/>
              <a:buFont typeface="Wingdings 3" panose="05040102010807070707" pitchFamily="18" charset="2"/>
              <a:buChar char="u"/>
              <a:defRPr/>
            </a:pPr>
            <a:r>
              <a:rPr lang="en-US" altLang="en-US" sz="2200" b="1" dirty="0">
                <a:solidFill>
                  <a:prstClr val="black"/>
                </a:solidFill>
                <a:cs typeface="Tahoma" pitchFamily="34" charset="0"/>
              </a:rPr>
              <a:t>Names of the </a:t>
            </a:r>
            <a:r>
              <a:rPr lang="en-US" altLang="en-US" sz="2200" b="1" dirty="0">
                <a:solidFill>
                  <a:srgbClr val="0000CC"/>
                </a:solidFill>
                <a:cs typeface="Tahoma" pitchFamily="34" charset="0"/>
              </a:rPr>
              <a:t>poll workers </a:t>
            </a:r>
            <a:r>
              <a:rPr lang="en-US" altLang="en-US" sz="2200" b="1" dirty="0">
                <a:solidFill>
                  <a:prstClr val="black"/>
                </a:solidFill>
                <a:cs typeface="Tahoma" pitchFamily="34" charset="0"/>
              </a:rPr>
              <a:t>addressing the issue; and</a:t>
            </a:r>
          </a:p>
          <a:p>
            <a:pPr marL="1031875" lvl="2" indent="-346075">
              <a:spcBef>
                <a:spcPts val="0"/>
              </a:spcBef>
              <a:buClr>
                <a:srgbClr val="0000CC"/>
              </a:buClr>
              <a:buSzPct val="70000"/>
              <a:buFont typeface="Wingdings 3" panose="05040102010807070707" pitchFamily="18" charset="2"/>
              <a:buChar char="u"/>
              <a:defRPr/>
            </a:pPr>
            <a:r>
              <a:rPr lang="en-US" altLang="en-US" sz="2200" b="1" dirty="0">
                <a:solidFill>
                  <a:prstClr val="black"/>
                </a:solidFill>
                <a:cs typeface="Tahoma" pitchFamily="34" charset="0"/>
              </a:rPr>
              <a:t>All other </a:t>
            </a:r>
            <a:r>
              <a:rPr lang="en-US" altLang="en-US" sz="2200" b="1" dirty="0">
                <a:solidFill>
                  <a:srgbClr val="0000CC"/>
                </a:solidFill>
                <a:cs typeface="Tahoma" pitchFamily="34" charset="0"/>
              </a:rPr>
              <a:t>circumstances</a:t>
            </a:r>
            <a:r>
              <a:rPr lang="en-US" altLang="en-US" sz="2200" b="1" dirty="0">
                <a:solidFill>
                  <a:prstClr val="black"/>
                </a:solidFill>
                <a:cs typeface="Tahoma" pitchFamily="34" charset="0"/>
              </a:rPr>
              <a:t> surrounding the abandoned ballot.</a:t>
            </a:r>
          </a:p>
          <a:p>
            <a:pPr>
              <a:spcBef>
                <a:spcPts val="0"/>
              </a:spcBef>
              <a:buClr>
                <a:srgbClr val="0000CC"/>
              </a:buClr>
              <a:buSzPct val="70000"/>
              <a:buFont typeface="Wingdings 3" panose="05040102010807070707" pitchFamily="18" charset="2"/>
              <a:buChar char="u"/>
              <a:defRPr/>
            </a:pPr>
            <a:r>
              <a:rPr lang="en-US" altLang="en-US" sz="2300" b="1" i="1" dirty="0">
                <a:solidFill>
                  <a:srgbClr val="0000CC"/>
                </a:solidFill>
                <a:cs typeface="Tahoma" pitchFamily="34" charset="0"/>
              </a:rPr>
              <a:t>The Abandoned Ballot Log is on Page 61 of your Manual</a:t>
            </a:r>
          </a:p>
        </p:txBody>
      </p:sp>
      <p:sp>
        <p:nvSpPr>
          <p:cNvPr id="7" name="Text Placeholder 6">
            <a:extLst>
              <a:ext uri="{FF2B5EF4-FFF2-40B4-BE49-F238E27FC236}">
                <a16:creationId xmlns:a16="http://schemas.microsoft.com/office/drawing/2014/main" id="{2FCBFA21-CB1D-4B1F-8A78-A9C669915278}"/>
              </a:ext>
            </a:extLst>
          </p:cNvPr>
          <p:cNvSpPr>
            <a:spLocks noGrp="1"/>
          </p:cNvSpPr>
          <p:nvPr>
            <p:ph type="body" sz="quarter" idx="3"/>
          </p:nvPr>
        </p:nvSpPr>
        <p:spPr>
          <a:xfrm>
            <a:off x="4627818" y="1219200"/>
            <a:ext cx="4041775" cy="639762"/>
          </a:xfrm>
        </p:spPr>
        <p:txBody>
          <a:bodyPr>
            <a:noAutofit/>
          </a:bodyPr>
          <a:lstStyle/>
          <a:p>
            <a:pPr algn="ctr"/>
            <a:r>
              <a:rPr lang="en-US" sz="2200" u="sng" dirty="0"/>
              <a:t>Abandoned Elsewhere in the Poll  </a:t>
            </a:r>
            <a:r>
              <a:rPr lang="en-US" sz="2000" i="1" u="sng" dirty="0">
                <a:uFill>
                  <a:solidFill>
                    <a:srgbClr val="0000CC"/>
                  </a:solidFill>
                </a:uFill>
              </a:rPr>
              <a:t>(not on scanner or marking device)</a:t>
            </a:r>
            <a:endParaRPr lang="en-US" sz="2200" u="sng" dirty="0"/>
          </a:p>
        </p:txBody>
      </p:sp>
      <p:sp>
        <p:nvSpPr>
          <p:cNvPr id="4" name="Content Placeholder 3">
            <a:extLst>
              <a:ext uri="{FF2B5EF4-FFF2-40B4-BE49-F238E27FC236}">
                <a16:creationId xmlns:a16="http://schemas.microsoft.com/office/drawing/2014/main" id="{2BBFF0B2-774C-4BDE-A8B8-F47A4AC73223}"/>
              </a:ext>
            </a:extLst>
          </p:cNvPr>
          <p:cNvSpPr>
            <a:spLocks noGrp="1"/>
          </p:cNvSpPr>
          <p:nvPr>
            <p:ph sz="quarter" idx="4"/>
          </p:nvPr>
        </p:nvSpPr>
        <p:spPr>
          <a:xfrm>
            <a:off x="4645025" y="2032331"/>
            <a:ext cx="4346574" cy="4825669"/>
          </a:xfrm>
        </p:spPr>
        <p:txBody>
          <a:bodyPr>
            <a:normAutofit fontScale="92500" lnSpcReduction="10000"/>
          </a:bodyPr>
          <a:lstStyle/>
          <a:p>
            <a:pPr>
              <a:spcBef>
                <a:spcPts val="0"/>
              </a:spcBef>
              <a:buClr>
                <a:srgbClr val="0000CC"/>
              </a:buClr>
              <a:buSzPct val="70000"/>
              <a:buFont typeface="Wingdings 3" panose="05040102010807070707" pitchFamily="18" charset="2"/>
              <a:buChar char="u"/>
              <a:defRPr/>
            </a:pPr>
            <a:r>
              <a:rPr lang="en-US" altLang="en-US" b="1" dirty="0">
                <a:solidFill>
                  <a:prstClr val="black"/>
                </a:solidFill>
                <a:cs typeface="Tahoma" pitchFamily="34" charset="0"/>
              </a:rPr>
              <a:t>With Two Poll Workers Present:</a:t>
            </a:r>
          </a:p>
          <a:p>
            <a:pPr lvl="1">
              <a:spcBef>
                <a:spcPts val="0"/>
              </a:spcBef>
              <a:buClr>
                <a:srgbClr val="0000CC"/>
              </a:buClr>
              <a:buSzPct val="70000"/>
              <a:buFont typeface="Wingdings 3" panose="05040102010807070707" pitchFamily="18" charset="2"/>
              <a:buChar char="u"/>
              <a:defRPr/>
            </a:pPr>
            <a:r>
              <a:rPr lang="en-US" altLang="en-US" sz="2200" b="1" u="sng" dirty="0">
                <a:solidFill>
                  <a:prstClr val="black"/>
                </a:solidFill>
                <a:cs typeface="Tahoma" pitchFamily="34" charset="0"/>
              </a:rPr>
              <a:t>Step 1</a:t>
            </a:r>
            <a:r>
              <a:rPr lang="en-US" altLang="en-US" sz="2200" b="1" dirty="0">
                <a:solidFill>
                  <a:prstClr val="black"/>
                </a:solidFill>
                <a:cs typeface="Tahoma" pitchFamily="34" charset="0"/>
              </a:rPr>
              <a:t>: Write </a:t>
            </a:r>
            <a:r>
              <a:rPr lang="en-US" altLang="en-US" sz="2200" b="1" u="sng" dirty="0">
                <a:solidFill>
                  <a:prstClr val="black"/>
                </a:solidFill>
                <a:cs typeface="Tahoma" pitchFamily="34" charset="0"/>
              </a:rPr>
              <a:t>ABANDONED</a:t>
            </a:r>
            <a:r>
              <a:rPr lang="en-US" altLang="en-US" sz="2200" b="1" dirty="0">
                <a:solidFill>
                  <a:prstClr val="black"/>
                </a:solidFill>
                <a:cs typeface="Tahoma" pitchFamily="34" charset="0"/>
              </a:rPr>
              <a:t> across the face of the ballot</a:t>
            </a:r>
          </a:p>
          <a:p>
            <a:pPr lvl="1">
              <a:spcBef>
                <a:spcPts val="0"/>
              </a:spcBef>
              <a:buClr>
                <a:srgbClr val="0000CC"/>
              </a:buClr>
              <a:buSzPct val="70000"/>
              <a:buFont typeface="Wingdings 3" panose="05040102010807070707" pitchFamily="18" charset="2"/>
              <a:buChar char="u"/>
              <a:defRPr/>
            </a:pPr>
            <a:r>
              <a:rPr lang="en-US" altLang="en-US" sz="2200" b="1" u="sng" dirty="0">
                <a:solidFill>
                  <a:prstClr val="black"/>
                </a:solidFill>
                <a:cs typeface="Tahoma" pitchFamily="34" charset="0"/>
              </a:rPr>
              <a:t>Step 2</a:t>
            </a:r>
            <a:r>
              <a:rPr lang="en-US" altLang="en-US" sz="2200" b="1" dirty="0">
                <a:solidFill>
                  <a:prstClr val="black"/>
                </a:solidFill>
                <a:cs typeface="Tahoma" pitchFamily="34" charset="0"/>
              </a:rPr>
              <a:t>: Place the ballot in a separate envelope</a:t>
            </a:r>
          </a:p>
          <a:p>
            <a:pPr lvl="1">
              <a:spcBef>
                <a:spcPts val="0"/>
              </a:spcBef>
              <a:buClr>
                <a:srgbClr val="0000CC"/>
              </a:buClr>
              <a:buSzPct val="70000"/>
              <a:buFont typeface="Wingdings 3" panose="05040102010807070707" pitchFamily="18" charset="2"/>
              <a:buChar char="u"/>
              <a:defRPr/>
            </a:pPr>
            <a:r>
              <a:rPr lang="en-US" altLang="en-US" sz="2200" b="1" u="sng" dirty="0">
                <a:solidFill>
                  <a:prstClr val="black"/>
                </a:solidFill>
                <a:cs typeface="Tahoma" pitchFamily="34" charset="0"/>
              </a:rPr>
              <a:t>Step 3</a:t>
            </a:r>
            <a:r>
              <a:rPr lang="en-US" altLang="en-US" sz="2200" b="1" dirty="0">
                <a:solidFill>
                  <a:prstClr val="black"/>
                </a:solidFill>
                <a:cs typeface="Tahoma" pitchFamily="34" charset="0"/>
              </a:rPr>
              <a:t>: Write Abandoned Ballot on the envelope</a:t>
            </a:r>
          </a:p>
          <a:p>
            <a:pPr lvl="1">
              <a:spcBef>
                <a:spcPts val="0"/>
              </a:spcBef>
              <a:buClr>
                <a:srgbClr val="0000CC"/>
              </a:buClr>
              <a:buSzPct val="70000"/>
              <a:buFont typeface="Wingdings 3" panose="05040102010807070707" pitchFamily="18" charset="2"/>
              <a:buChar char="u"/>
              <a:defRPr/>
            </a:pPr>
            <a:r>
              <a:rPr lang="en-US" altLang="en-US" sz="2200" b="1" u="sng" dirty="0">
                <a:solidFill>
                  <a:prstClr val="black"/>
                </a:solidFill>
                <a:cs typeface="Tahoma" pitchFamily="34" charset="0"/>
              </a:rPr>
              <a:t>Step 4</a:t>
            </a:r>
            <a:r>
              <a:rPr lang="en-US" altLang="en-US" sz="2200" b="1" dirty="0">
                <a:solidFill>
                  <a:prstClr val="black"/>
                </a:solidFill>
                <a:cs typeface="Tahoma" pitchFamily="34" charset="0"/>
              </a:rPr>
              <a:t>: Document all circumstances on the outside of the envelope</a:t>
            </a:r>
          </a:p>
          <a:p>
            <a:pPr lvl="1">
              <a:spcBef>
                <a:spcPts val="0"/>
              </a:spcBef>
              <a:buClr>
                <a:srgbClr val="0000CC"/>
              </a:buClr>
              <a:buSzPct val="70000"/>
              <a:buFont typeface="Wingdings 3" panose="05040102010807070707" pitchFamily="18" charset="2"/>
              <a:buChar char="u"/>
              <a:defRPr/>
            </a:pPr>
            <a:r>
              <a:rPr lang="en-US" altLang="en-US" sz="2200" b="1" u="sng" dirty="0">
                <a:solidFill>
                  <a:prstClr val="black"/>
                </a:solidFill>
                <a:cs typeface="Tahoma" pitchFamily="34" charset="0"/>
              </a:rPr>
              <a:t>Step 5</a:t>
            </a:r>
            <a:r>
              <a:rPr lang="en-US" altLang="en-US" sz="2200" b="1" dirty="0">
                <a:solidFill>
                  <a:prstClr val="black"/>
                </a:solidFill>
                <a:cs typeface="Tahoma" pitchFamily="34" charset="0"/>
              </a:rPr>
              <a:t>: Preserve abandoned ballot separately from other ballots</a:t>
            </a:r>
          </a:p>
          <a:p>
            <a:pPr marL="457200" lvl="1" indent="0">
              <a:spcBef>
                <a:spcPts val="0"/>
              </a:spcBef>
              <a:buClr>
                <a:srgbClr val="0000CC"/>
              </a:buClr>
              <a:buSzPct val="70000"/>
              <a:buNone/>
              <a:defRPr/>
            </a:pPr>
            <a:endParaRPr lang="en-US" altLang="en-US" sz="1500" b="1" dirty="0">
              <a:solidFill>
                <a:prstClr val="black"/>
              </a:solidFill>
              <a:cs typeface="Tahoma" pitchFamily="34" charset="0"/>
            </a:endParaRPr>
          </a:p>
          <a:p>
            <a:pPr>
              <a:spcBef>
                <a:spcPts val="0"/>
              </a:spcBef>
              <a:buClr>
                <a:srgbClr val="0000CC"/>
              </a:buClr>
              <a:buSzPct val="70000"/>
              <a:buFont typeface="Wingdings 3" panose="05040102010807070707" pitchFamily="18" charset="2"/>
              <a:buChar char="u"/>
              <a:defRPr/>
            </a:pPr>
            <a:r>
              <a:rPr lang="en-US" altLang="en-US" sz="2300" b="1" dirty="0">
                <a:solidFill>
                  <a:srgbClr val="0000CC"/>
                </a:solidFill>
                <a:cs typeface="Tahoma" pitchFamily="34" charset="0"/>
              </a:rPr>
              <a:t>Ballots not found in the marking device or tabulator are </a:t>
            </a:r>
            <a:r>
              <a:rPr lang="en-US" altLang="en-US" sz="2300" b="1" u="sng" dirty="0">
                <a:solidFill>
                  <a:srgbClr val="0000CC"/>
                </a:solidFill>
                <a:cs typeface="Tahoma" pitchFamily="34" charset="0"/>
              </a:rPr>
              <a:t>NOT</a:t>
            </a:r>
            <a:r>
              <a:rPr lang="en-US" altLang="en-US" sz="2300" b="1" dirty="0">
                <a:solidFill>
                  <a:srgbClr val="0000CC"/>
                </a:solidFill>
                <a:cs typeface="Tahoma" pitchFamily="34" charset="0"/>
              </a:rPr>
              <a:t> counted!  </a:t>
            </a:r>
          </a:p>
        </p:txBody>
      </p:sp>
    </p:spTree>
    <p:extLst>
      <p:ext uri="{BB962C8B-B14F-4D97-AF65-F5344CB8AC3E}">
        <p14:creationId xmlns:p14="http://schemas.microsoft.com/office/powerpoint/2010/main" val="2194999313"/>
      </p:ext>
    </p:extLst>
  </p:cSld>
  <p:clrMapOvr>
    <a:masterClrMapping/>
  </p:clrMapOvr>
  <p:transition advClick="0" advTm="10000">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1F3B-F6BB-4D8A-96C7-173CB8144D8E}"/>
              </a:ext>
            </a:extLst>
          </p:cNvPr>
          <p:cNvSpPr>
            <a:spLocks noGrp="1"/>
          </p:cNvSpPr>
          <p:nvPr>
            <p:ph type="title"/>
          </p:nvPr>
        </p:nvSpPr>
        <p:spPr>
          <a:xfrm>
            <a:off x="457200" y="274638"/>
            <a:ext cx="8229600" cy="563562"/>
          </a:xfrm>
        </p:spPr>
        <p:txBody>
          <a:bodyPr>
            <a:normAutofit fontScale="90000"/>
          </a:bodyPr>
          <a:lstStyle/>
          <a:p>
            <a:r>
              <a:rPr lang="en-US" altLang="en-US" b="1" dirty="0">
                <a:solidFill>
                  <a:srgbClr val="0000CC"/>
                </a:solidFill>
                <a:cs typeface="Tahoma" pitchFamily="34" charset="0"/>
              </a:rPr>
              <a:t>Abandoned Ballot Log - P.61</a:t>
            </a:r>
            <a:endParaRPr lang="en-US" dirty="0"/>
          </a:p>
        </p:txBody>
      </p:sp>
      <p:pic>
        <p:nvPicPr>
          <p:cNvPr id="5" name="Content Placeholder 4">
            <a:extLst>
              <a:ext uri="{FF2B5EF4-FFF2-40B4-BE49-F238E27FC236}">
                <a16:creationId xmlns:a16="http://schemas.microsoft.com/office/drawing/2014/main" id="{0EFAAA3D-4125-462A-B705-10BFC1E47E7E}"/>
              </a:ext>
            </a:extLst>
          </p:cNvPr>
          <p:cNvPicPr>
            <a:picLocks noGrp="1" noChangeAspect="1"/>
          </p:cNvPicPr>
          <p:nvPr>
            <p:ph idx="1"/>
          </p:nvPr>
        </p:nvPicPr>
        <p:blipFill>
          <a:blip r:embed="rId2"/>
          <a:stretch>
            <a:fillRect/>
          </a:stretch>
        </p:blipFill>
        <p:spPr>
          <a:xfrm>
            <a:off x="304800" y="838200"/>
            <a:ext cx="8382000" cy="5947081"/>
          </a:xfrm>
          <a:prstGeom prst="rect">
            <a:avLst/>
          </a:prstGeom>
        </p:spPr>
      </p:pic>
    </p:spTree>
    <p:extLst>
      <p:ext uri="{BB962C8B-B14F-4D97-AF65-F5344CB8AC3E}">
        <p14:creationId xmlns:p14="http://schemas.microsoft.com/office/powerpoint/2010/main" val="2996914925"/>
      </p:ext>
    </p:extLst>
  </p:cSld>
  <p:clrMapOvr>
    <a:masterClrMapping/>
  </p:clrMapOvr>
  <p:transition advClick="0" advTm="10000">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2400" y="0"/>
            <a:ext cx="8839200" cy="762000"/>
          </a:xfrm>
        </p:spPr>
        <p:txBody>
          <a:bodyPr>
            <a:normAutofit/>
          </a:bodyPr>
          <a:lstStyle/>
          <a:p>
            <a:r>
              <a:rPr lang="en-US" altLang="en-US" sz="3600" b="1" dirty="0">
                <a:solidFill>
                  <a:srgbClr val="0000CC"/>
                </a:solidFill>
                <a:cs typeface="Tahoma" pitchFamily="34" charset="0"/>
              </a:rPr>
              <a:t>Conflict</a:t>
            </a:r>
            <a:r>
              <a:rPr lang="en-US" altLang="en-US" sz="3600" b="1" dirty="0">
                <a:solidFill>
                  <a:srgbClr val="3333CC"/>
                </a:solidFill>
                <a:cs typeface="Tahoma" pitchFamily="34" charset="0"/>
              </a:rPr>
              <a:t> </a:t>
            </a:r>
            <a:r>
              <a:rPr lang="en-US" altLang="en-US" sz="3600" b="1" dirty="0">
                <a:solidFill>
                  <a:srgbClr val="0000CC"/>
                </a:solidFill>
                <a:cs typeface="Tahoma" pitchFamily="34" charset="0"/>
              </a:rPr>
              <a:t>Resolution</a:t>
            </a:r>
          </a:p>
        </p:txBody>
      </p:sp>
      <p:sp>
        <p:nvSpPr>
          <p:cNvPr id="81923" name="Content Placeholder 2"/>
          <p:cNvSpPr>
            <a:spLocks noGrp="1"/>
          </p:cNvSpPr>
          <p:nvPr>
            <p:ph idx="1"/>
          </p:nvPr>
        </p:nvSpPr>
        <p:spPr>
          <a:xfrm>
            <a:off x="216031" y="1066800"/>
            <a:ext cx="8763000" cy="5562600"/>
          </a:xfrm>
        </p:spPr>
        <p:txBody>
          <a:bodyPr>
            <a:normAutofit/>
          </a:bodyPr>
          <a:lstStyle/>
          <a:p>
            <a:pPr>
              <a:spcBef>
                <a:spcPct val="0"/>
              </a:spcBef>
              <a:buClr>
                <a:srgbClr val="0000CC"/>
              </a:buClr>
              <a:buSzPct val="70000"/>
              <a:buFont typeface="Wingdings 3" panose="05040102010807070707" pitchFamily="18" charset="2"/>
              <a:buChar char="u"/>
              <a:defRPr/>
            </a:pPr>
            <a:r>
              <a:rPr lang="en-US" altLang="en-US" sz="2800" b="1" dirty="0">
                <a:solidFill>
                  <a:srgbClr val="0000CC"/>
                </a:solidFill>
                <a:latin typeface="+mj-lt"/>
                <a:cs typeface="Tahoma" pitchFamily="34" charset="0"/>
              </a:rPr>
              <a:t>When dealing with difficult voters or situations: </a:t>
            </a:r>
            <a:endParaRPr lang="en-US" altLang="en-US" sz="2800" dirty="0">
              <a:solidFill>
                <a:srgbClr val="0000CC"/>
              </a:solidFill>
              <a:latin typeface="+mj-lt"/>
              <a:cs typeface="Tahoma" pitchFamily="34" charset="0"/>
            </a:endParaRPr>
          </a:p>
          <a:p>
            <a:pPr>
              <a:spcBef>
                <a:spcPct val="0"/>
              </a:spcBef>
              <a:buSzPct val="70000"/>
              <a:buFont typeface="Wingdings" panose="05000000000000000000" pitchFamily="2" charset="2"/>
              <a:buChar char="§"/>
              <a:defRPr/>
            </a:pPr>
            <a:endParaRPr lang="en-US" altLang="en-US" sz="2800" dirty="0">
              <a:solidFill>
                <a:srgbClr val="3333CC"/>
              </a:solidFill>
              <a:latin typeface="+mj-lt"/>
              <a:cs typeface="Tahoma" pitchFamily="34" charset="0"/>
            </a:endParaRPr>
          </a:p>
          <a:p>
            <a:pPr lvl="1">
              <a:spcBef>
                <a:spcPct val="0"/>
              </a:spcBef>
              <a:buClr>
                <a:srgbClr val="0000CC"/>
              </a:buClr>
              <a:buSzPct val="50000"/>
              <a:buFont typeface="Wingdings" panose="05000000000000000000" pitchFamily="2" charset="2"/>
              <a:buChar char="n"/>
              <a:defRPr/>
            </a:pPr>
            <a:r>
              <a:rPr lang="en-US" altLang="en-US" sz="2400" b="1" dirty="0">
                <a:latin typeface="+mj-lt"/>
                <a:cs typeface="Tahoma" pitchFamily="34" charset="0"/>
              </a:rPr>
              <a:t>Remain calm and do not escalate the situation;</a:t>
            </a:r>
          </a:p>
          <a:p>
            <a:pPr marL="0" indent="0">
              <a:buClr>
                <a:srgbClr val="0000CC"/>
              </a:buClr>
              <a:buSzPct val="50000"/>
              <a:buNone/>
              <a:defRPr/>
            </a:pPr>
            <a:endParaRPr lang="en-US" altLang="en-US" sz="1800" b="1" dirty="0">
              <a:latin typeface="+mj-lt"/>
              <a:cs typeface="Tahoma" pitchFamily="34" charset="0"/>
            </a:endParaRPr>
          </a:p>
          <a:p>
            <a:pPr lvl="1">
              <a:spcBef>
                <a:spcPct val="0"/>
              </a:spcBef>
              <a:buClr>
                <a:srgbClr val="0000CC"/>
              </a:buClr>
              <a:buSzPct val="50000"/>
              <a:buFont typeface="Wingdings" panose="05000000000000000000" pitchFamily="2" charset="2"/>
              <a:buChar char="n"/>
              <a:defRPr/>
            </a:pPr>
            <a:r>
              <a:rPr lang="en-US" altLang="en-US" sz="2400" b="1" dirty="0">
                <a:latin typeface="+mj-lt"/>
                <a:cs typeface="Tahoma" pitchFamily="34" charset="0"/>
              </a:rPr>
              <a:t>Turn the problem over to another poll worker, if necessary;</a:t>
            </a:r>
          </a:p>
          <a:p>
            <a:pPr marL="0" indent="0">
              <a:buClr>
                <a:srgbClr val="0000CC"/>
              </a:buClr>
              <a:buSzPct val="50000"/>
              <a:buNone/>
              <a:defRPr/>
            </a:pPr>
            <a:endParaRPr lang="en-US" altLang="en-US" sz="1800" b="1" dirty="0">
              <a:latin typeface="+mj-lt"/>
              <a:cs typeface="Tahoma" pitchFamily="34" charset="0"/>
            </a:endParaRPr>
          </a:p>
          <a:p>
            <a:pPr lvl="1">
              <a:spcBef>
                <a:spcPct val="0"/>
              </a:spcBef>
              <a:buClr>
                <a:srgbClr val="0000CC"/>
              </a:buClr>
              <a:buSzPct val="50000"/>
              <a:buFont typeface="Wingdings" panose="05000000000000000000" pitchFamily="2" charset="2"/>
              <a:buChar char="n"/>
              <a:defRPr/>
            </a:pPr>
            <a:r>
              <a:rPr lang="en-US" altLang="en-US" sz="2400" b="1" dirty="0">
                <a:latin typeface="+mj-lt"/>
                <a:cs typeface="Tahoma" pitchFamily="34" charset="0"/>
              </a:rPr>
              <a:t>Call your CBEC or local law enforcement agency, if necessary;</a:t>
            </a:r>
          </a:p>
          <a:p>
            <a:pPr marL="0" indent="0">
              <a:buClr>
                <a:srgbClr val="0000CC"/>
              </a:buClr>
              <a:buSzPct val="50000"/>
              <a:buNone/>
              <a:defRPr/>
            </a:pPr>
            <a:endParaRPr lang="en-US" altLang="en-US" sz="1800" b="1" dirty="0">
              <a:latin typeface="+mj-lt"/>
              <a:cs typeface="Tahoma" pitchFamily="34" charset="0"/>
            </a:endParaRPr>
          </a:p>
          <a:p>
            <a:pPr lvl="1">
              <a:spcBef>
                <a:spcPct val="0"/>
              </a:spcBef>
              <a:buClr>
                <a:srgbClr val="0000CC"/>
              </a:buClr>
              <a:buSzPct val="50000"/>
              <a:buFont typeface="Wingdings" panose="05000000000000000000" pitchFamily="2" charset="2"/>
              <a:buChar char="n"/>
              <a:defRPr/>
            </a:pPr>
            <a:r>
              <a:rPr lang="en-US" altLang="en-US" sz="2400" b="1" dirty="0">
                <a:latin typeface="+mj-lt"/>
                <a:cs typeface="Tahoma" pitchFamily="34" charset="0"/>
              </a:rPr>
              <a:t>Move any disturbance outside the immediate voting area, if possible; and</a:t>
            </a:r>
          </a:p>
          <a:p>
            <a:pPr marL="0" indent="0">
              <a:buClr>
                <a:srgbClr val="0000CC"/>
              </a:buClr>
              <a:buSzPct val="50000"/>
              <a:buNone/>
              <a:defRPr/>
            </a:pPr>
            <a:endParaRPr lang="en-US" altLang="en-US" sz="1800" b="1" dirty="0">
              <a:latin typeface="+mj-lt"/>
              <a:cs typeface="Tahoma" pitchFamily="34" charset="0"/>
            </a:endParaRPr>
          </a:p>
          <a:p>
            <a:pPr lvl="1">
              <a:spcBef>
                <a:spcPct val="0"/>
              </a:spcBef>
              <a:buClr>
                <a:srgbClr val="0000CC"/>
              </a:buClr>
              <a:buSzPct val="50000"/>
              <a:buFont typeface="Wingdings" panose="05000000000000000000" pitchFamily="2" charset="2"/>
              <a:buChar char="n"/>
              <a:defRPr/>
            </a:pPr>
            <a:r>
              <a:rPr lang="en-US" altLang="en-US" sz="2400" b="1" dirty="0">
                <a:latin typeface="+mj-lt"/>
                <a:cs typeface="Tahoma" pitchFamily="34" charset="0"/>
              </a:rPr>
              <a:t>Document problems.</a:t>
            </a:r>
          </a:p>
          <a:p>
            <a:pPr marL="0" indent="0">
              <a:buFont typeface="Arial" pitchFamily="34" charset="0"/>
              <a:buNone/>
              <a:defRPr/>
            </a:pPr>
            <a:endParaRPr lang="en-US" altLang="en-US" sz="2400" dirty="0">
              <a:latin typeface="Tahoma" pitchFamily="34" charset="0"/>
              <a:cs typeface="Tahom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864" y="4691720"/>
            <a:ext cx="3429000" cy="2194560"/>
          </a:xfrm>
          <a:prstGeom prst="rect">
            <a:avLst/>
          </a:prstGeom>
          <a:effectLst>
            <a:glow rad="38100">
              <a:srgbClr val="0000CC"/>
            </a:glow>
          </a:effectLst>
        </p:spPr>
      </p:pic>
    </p:spTree>
    <p:extLst>
      <p:ext uri="{BB962C8B-B14F-4D97-AF65-F5344CB8AC3E}">
        <p14:creationId xmlns:p14="http://schemas.microsoft.com/office/powerpoint/2010/main" val="1222358616"/>
      </p:ext>
    </p:extLst>
  </p:cSld>
  <p:clrMapOvr>
    <a:masterClrMapping/>
  </p:clrMapOvr>
  <p:transition advClick="0" advTm="1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213D-3984-46CD-BD22-447D95FE62DE}"/>
              </a:ext>
            </a:extLst>
          </p:cNvPr>
          <p:cNvSpPr>
            <a:spLocks noGrp="1"/>
          </p:cNvSpPr>
          <p:nvPr>
            <p:ph type="title"/>
          </p:nvPr>
        </p:nvSpPr>
        <p:spPr>
          <a:xfrm>
            <a:off x="457200" y="274638"/>
            <a:ext cx="8229600" cy="639762"/>
          </a:xfrm>
        </p:spPr>
        <p:txBody>
          <a:bodyPr>
            <a:normAutofit fontScale="90000"/>
          </a:bodyPr>
          <a:lstStyle/>
          <a:p>
            <a:r>
              <a:rPr lang="en-US" altLang="en-US" b="1" dirty="0">
                <a:solidFill>
                  <a:srgbClr val="0000CC"/>
                </a:solidFill>
                <a:cs typeface="Tahoma" pitchFamily="34" charset="0"/>
              </a:rPr>
              <a:t>What to Do If… - P.3</a:t>
            </a:r>
            <a:endParaRPr lang="en-US" dirty="0"/>
          </a:p>
        </p:txBody>
      </p:sp>
      <p:sp>
        <p:nvSpPr>
          <p:cNvPr id="3" name="Content Placeholder 2">
            <a:extLst>
              <a:ext uri="{FF2B5EF4-FFF2-40B4-BE49-F238E27FC236}">
                <a16:creationId xmlns:a16="http://schemas.microsoft.com/office/drawing/2014/main" id="{56C6A421-DE0B-431B-9CCB-738C21E79B15}"/>
              </a:ext>
            </a:extLst>
          </p:cNvPr>
          <p:cNvSpPr>
            <a:spLocks noGrp="1"/>
          </p:cNvSpPr>
          <p:nvPr>
            <p:ph sz="half" idx="1"/>
          </p:nvPr>
        </p:nvSpPr>
        <p:spPr>
          <a:xfrm>
            <a:off x="457200" y="1066800"/>
            <a:ext cx="4038600" cy="5059363"/>
          </a:xfrm>
        </p:spPr>
        <p:txBody>
          <a:bodyPr/>
          <a:lstStyle/>
          <a:p>
            <a:r>
              <a:rPr lang="en-US" b="1" dirty="0"/>
              <a:t>If you arrive and have issues you cannot address, please contact your County Election Officials:</a:t>
            </a:r>
          </a:p>
          <a:p>
            <a:pPr lvl="1"/>
            <a:r>
              <a:rPr lang="en-US" dirty="0"/>
              <a:t>CBEC Members</a:t>
            </a:r>
          </a:p>
          <a:p>
            <a:pPr lvl="1"/>
            <a:r>
              <a:rPr lang="en-US" dirty="0"/>
              <a:t>Election Coordinator</a:t>
            </a:r>
          </a:p>
          <a:p>
            <a:pPr lvl="1"/>
            <a:r>
              <a:rPr lang="en-US" dirty="0"/>
              <a:t>County Clerk</a:t>
            </a:r>
          </a:p>
        </p:txBody>
      </p:sp>
      <p:pic>
        <p:nvPicPr>
          <p:cNvPr id="6" name="Content Placeholder 5">
            <a:extLst>
              <a:ext uri="{FF2B5EF4-FFF2-40B4-BE49-F238E27FC236}">
                <a16:creationId xmlns:a16="http://schemas.microsoft.com/office/drawing/2014/main" id="{E192BF47-F4B9-4BFB-9972-F041A966A5D0}"/>
              </a:ext>
            </a:extLst>
          </p:cNvPr>
          <p:cNvPicPr>
            <a:picLocks noGrp="1" noChangeAspect="1"/>
          </p:cNvPicPr>
          <p:nvPr>
            <p:ph sz="half" idx="2"/>
          </p:nvPr>
        </p:nvPicPr>
        <p:blipFill>
          <a:blip r:embed="rId2"/>
          <a:stretch>
            <a:fillRect/>
          </a:stretch>
        </p:blipFill>
        <p:spPr>
          <a:xfrm>
            <a:off x="4495800" y="1066800"/>
            <a:ext cx="4514636" cy="5289550"/>
          </a:xfrm>
          <a:prstGeom prst="rect">
            <a:avLst/>
          </a:prstGeom>
        </p:spPr>
      </p:pic>
    </p:spTree>
    <p:extLst>
      <p:ext uri="{BB962C8B-B14F-4D97-AF65-F5344CB8AC3E}">
        <p14:creationId xmlns:p14="http://schemas.microsoft.com/office/powerpoint/2010/main" val="4241840034"/>
      </p:ext>
    </p:extLst>
  </p:cSld>
  <p:clrMapOvr>
    <a:masterClrMapping/>
  </p:clrMapOvr>
  <p:transition advClick="0" advTm="10000">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0"/>
            <a:ext cx="8839200" cy="685800"/>
          </a:xfrm>
        </p:spPr>
        <p:txBody>
          <a:bodyPr/>
          <a:lstStyle/>
          <a:p>
            <a:r>
              <a:rPr lang="en-US" altLang="en-US" sz="3600" b="1" dirty="0">
                <a:solidFill>
                  <a:srgbClr val="3333CC"/>
                </a:solidFill>
                <a:cs typeface="Tahoma" pitchFamily="34" charset="0"/>
              </a:rPr>
              <a:t>Candidates in the Poll</a:t>
            </a:r>
            <a:endParaRPr lang="en-US" altLang="en-US" sz="3600" dirty="0">
              <a:cs typeface="Tahoma" pitchFamily="34" charset="0"/>
            </a:endParaRPr>
          </a:p>
        </p:txBody>
      </p:sp>
      <p:sp>
        <p:nvSpPr>
          <p:cNvPr id="3" name="Content Placeholder 2"/>
          <p:cNvSpPr>
            <a:spLocks noGrp="1"/>
          </p:cNvSpPr>
          <p:nvPr>
            <p:ph idx="1"/>
          </p:nvPr>
        </p:nvSpPr>
        <p:spPr>
          <a:xfrm>
            <a:off x="228600" y="914400"/>
            <a:ext cx="8763000" cy="5715000"/>
          </a:xfrm>
        </p:spPr>
        <p:txBody>
          <a:bodyPr>
            <a:normAutofit fontScale="40000" lnSpcReduction="20000"/>
          </a:bodyPr>
          <a:lstStyle/>
          <a:p>
            <a:pPr>
              <a:spcBef>
                <a:spcPts val="0"/>
              </a:spcBef>
              <a:buClr>
                <a:srgbClr val="3333CC"/>
              </a:buClr>
              <a:buFont typeface="Wingdings" panose="05000000000000000000" pitchFamily="2" charset="2"/>
              <a:buChar char="§"/>
              <a:defRPr/>
            </a:pPr>
            <a:endParaRPr lang="en-US" sz="2800" b="1" dirty="0">
              <a:latin typeface="+mj-lt"/>
            </a:endParaRPr>
          </a:p>
          <a:p>
            <a:pPr>
              <a:spcBef>
                <a:spcPts val="0"/>
              </a:spcBef>
              <a:buClr>
                <a:srgbClr val="0000CC"/>
              </a:buClr>
              <a:buSzPct val="70000"/>
              <a:buFont typeface="Wingdings 3" panose="05040102010807070707" pitchFamily="18" charset="2"/>
              <a:buChar char="u"/>
              <a:defRPr/>
            </a:pPr>
            <a:r>
              <a:rPr lang="en-US" sz="6000" b="1" dirty="0">
                <a:solidFill>
                  <a:srgbClr val="0000CC"/>
                </a:solidFill>
                <a:latin typeface="+mj-lt"/>
              </a:rPr>
              <a:t>No candidates </a:t>
            </a:r>
            <a:r>
              <a:rPr lang="en-US" sz="6000" b="1" dirty="0">
                <a:latin typeface="+mj-lt"/>
              </a:rPr>
              <a:t>are allowed in person as poll watchers during voting on </a:t>
            </a:r>
            <a:r>
              <a:rPr lang="en-US" sz="6000" b="1" dirty="0">
                <a:solidFill>
                  <a:srgbClr val="0000CC"/>
                </a:solidFill>
                <a:latin typeface="+mj-lt"/>
              </a:rPr>
              <a:t>election day</a:t>
            </a:r>
          </a:p>
          <a:p>
            <a:pPr>
              <a:spcBef>
                <a:spcPts val="0"/>
              </a:spcBef>
              <a:buClr>
                <a:srgbClr val="0000CC"/>
              </a:buClr>
              <a:buSzPct val="70000"/>
              <a:defRPr/>
            </a:pPr>
            <a:endParaRPr lang="en-US" sz="5500" b="1" dirty="0">
              <a:latin typeface="+mj-lt"/>
            </a:endParaRPr>
          </a:p>
          <a:p>
            <a:pPr>
              <a:spcBef>
                <a:spcPts val="0"/>
              </a:spcBef>
              <a:buClr>
                <a:srgbClr val="0000CC"/>
              </a:buClr>
              <a:buSzPct val="70000"/>
              <a:buFont typeface="Wingdings 3" panose="05040102010807070707" pitchFamily="18" charset="2"/>
              <a:buChar char="u"/>
              <a:defRPr/>
            </a:pPr>
            <a:r>
              <a:rPr lang="en-US" sz="6000" b="1" dirty="0">
                <a:latin typeface="+mj-lt"/>
              </a:rPr>
              <a:t>Candidates </a:t>
            </a:r>
            <a:r>
              <a:rPr lang="en-US" sz="6000" b="1" dirty="0">
                <a:solidFill>
                  <a:srgbClr val="0000CC"/>
                </a:solidFill>
                <a:latin typeface="+mj-lt"/>
              </a:rPr>
              <a:t>may </a:t>
            </a:r>
            <a:r>
              <a:rPr lang="en-US" sz="6000" b="1" dirty="0">
                <a:latin typeface="+mj-lt"/>
              </a:rPr>
              <a:t>be present in person at an </a:t>
            </a:r>
            <a:r>
              <a:rPr lang="en-US" sz="6000" b="1" dirty="0">
                <a:solidFill>
                  <a:srgbClr val="0000CC"/>
                </a:solidFill>
                <a:latin typeface="+mj-lt"/>
              </a:rPr>
              <a:t>early</a:t>
            </a:r>
            <a:r>
              <a:rPr lang="en-US" sz="6000" b="1" dirty="0">
                <a:latin typeface="+mj-lt"/>
              </a:rPr>
              <a:t> voting poll:</a:t>
            </a:r>
          </a:p>
          <a:p>
            <a:pPr>
              <a:spcBef>
                <a:spcPts val="0"/>
              </a:spcBef>
              <a:buClr>
                <a:srgbClr val="0000CC"/>
              </a:buClr>
              <a:buSzPct val="70000"/>
              <a:defRPr/>
            </a:pPr>
            <a:endParaRPr lang="en-US" sz="2500" b="1" dirty="0">
              <a:latin typeface="+mj-lt"/>
            </a:endParaRPr>
          </a:p>
          <a:p>
            <a:pPr lvl="1">
              <a:spcBef>
                <a:spcPts val="0"/>
              </a:spcBef>
              <a:spcAft>
                <a:spcPts val="300"/>
              </a:spcAft>
              <a:buClr>
                <a:srgbClr val="0000CC"/>
              </a:buClr>
              <a:buSzPct val="50000"/>
              <a:buFont typeface="Wingdings" panose="05000000000000000000" pitchFamily="2" charset="2"/>
              <a:buChar char="n"/>
              <a:defRPr/>
            </a:pPr>
            <a:r>
              <a:rPr lang="en-US" sz="5900" b="1" dirty="0">
                <a:latin typeface="+mj-lt"/>
              </a:rPr>
              <a:t> Only for the purpose of observing</a:t>
            </a:r>
          </a:p>
          <a:p>
            <a:pPr lvl="1">
              <a:spcBef>
                <a:spcPts val="0"/>
              </a:spcBef>
              <a:spcAft>
                <a:spcPts val="300"/>
              </a:spcAft>
              <a:buClr>
                <a:srgbClr val="0000CC"/>
              </a:buClr>
              <a:buSzPct val="50000"/>
              <a:buFont typeface="Wingdings" panose="05000000000000000000" pitchFamily="2" charset="2"/>
              <a:buChar char="n"/>
              <a:defRPr/>
            </a:pPr>
            <a:r>
              <a:rPr lang="en-US" sz="5900" b="1" dirty="0">
                <a:latin typeface="+mj-lt"/>
              </a:rPr>
              <a:t> May not challenge voters</a:t>
            </a:r>
          </a:p>
          <a:p>
            <a:pPr lvl="1">
              <a:spcBef>
                <a:spcPts val="0"/>
              </a:spcBef>
              <a:spcAft>
                <a:spcPts val="300"/>
              </a:spcAft>
              <a:buClr>
                <a:srgbClr val="0000CC"/>
              </a:buClr>
              <a:buSzPct val="50000"/>
              <a:buFont typeface="Wingdings" panose="05000000000000000000" pitchFamily="2" charset="2"/>
              <a:buChar char="n"/>
              <a:defRPr/>
            </a:pPr>
            <a:r>
              <a:rPr lang="en-US" sz="5900" b="1" dirty="0">
                <a:latin typeface="+mj-lt"/>
              </a:rPr>
              <a:t> Must show ID</a:t>
            </a:r>
          </a:p>
          <a:p>
            <a:pPr>
              <a:spcBef>
                <a:spcPts val="0"/>
              </a:spcBef>
              <a:buClr>
                <a:srgbClr val="0000CC"/>
              </a:buClr>
              <a:buSzPct val="70000"/>
              <a:defRPr/>
            </a:pPr>
            <a:endParaRPr lang="en-US" sz="5500" b="1" dirty="0">
              <a:latin typeface="+mj-lt"/>
            </a:endParaRPr>
          </a:p>
          <a:p>
            <a:pPr>
              <a:spcBef>
                <a:spcPts val="0"/>
              </a:spcBef>
              <a:buClr>
                <a:srgbClr val="0000CC"/>
              </a:buClr>
              <a:buSzPct val="70000"/>
              <a:buFont typeface="Wingdings 3" panose="05040102010807070707" pitchFamily="18" charset="2"/>
              <a:buChar char="u"/>
              <a:defRPr/>
            </a:pPr>
            <a:r>
              <a:rPr lang="en-US" sz="6000" b="1" dirty="0">
                <a:solidFill>
                  <a:srgbClr val="0000CC"/>
                </a:solidFill>
                <a:latin typeface="+mj-lt"/>
              </a:rPr>
              <a:t>If the candidate observing early voting is also a public official:</a:t>
            </a:r>
          </a:p>
          <a:p>
            <a:pPr>
              <a:spcBef>
                <a:spcPts val="0"/>
              </a:spcBef>
              <a:buClr>
                <a:srgbClr val="0000CC"/>
              </a:buClr>
              <a:buSzPct val="70000"/>
              <a:defRPr/>
            </a:pPr>
            <a:endParaRPr lang="en-US" sz="3500" b="1" dirty="0">
              <a:latin typeface="+mj-lt"/>
            </a:endParaRPr>
          </a:p>
          <a:p>
            <a:pPr lvl="1">
              <a:spcBef>
                <a:spcPts val="0"/>
              </a:spcBef>
              <a:buClr>
                <a:srgbClr val="0000CC"/>
              </a:buClr>
              <a:buSzPct val="50000"/>
              <a:buFont typeface="Wingdings" panose="05000000000000000000" pitchFamily="2" charset="2"/>
              <a:buChar char="n"/>
              <a:defRPr/>
            </a:pPr>
            <a:r>
              <a:rPr lang="en-US" sz="5900" b="1" dirty="0">
                <a:latin typeface="+mj-lt"/>
              </a:rPr>
              <a:t>The candidate </a:t>
            </a:r>
            <a:r>
              <a:rPr lang="en-US" sz="5900" b="1" u="sng" dirty="0">
                <a:solidFill>
                  <a:srgbClr val="0000CC"/>
                </a:solidFill>
                <a:latin typeface="+mj-lt"/>
              </a:rPr>
              <a:t>may not </a:t>
            </a:r>
            <a:r>
              <a:rPr lang="en-US" sz="5900" b="1" dirty="0">
                <a:latin typeface="+mj-lt"/>
              </a:rPr>
              <a:t>wear anything that identifies him or her as a public official.  </a:t>
            </a:r>
          </a:p>
          <a:p>
            <a:pPr lvl="1">
              <a:spcBef>
                <a:spcPts val="0"/>
              </a:spcBef>
              <a:buClr>
                <a:srgbClr val="0000CC"/>
              </a:buClr>
              <a:buSzPct val="50000"/>
              <a:buFont typeface="Wingdings" panose="05000000000000000000" pitchFamily="2" charset="2"/>
              <a:buChar char="n"/>
              <a:defRPr/>
            </a:pPr>
            <a:r>
              <a:rPr lang="en-US" sz="5900" b="1" dirty="0">
                <a:latin typeface="+mj-lt"/>
              </a:rPr>
              <a:t>For example, a candidate </a:t>
            </a:r>
            <a:r>
              <a:rPr lang="en-US" sz="5900" b="1" dirty="0">
                <a:solidFill>
                  <a:srgbClr val="0000CC"/>
                </a:solidFill>
                <a:latin typeface="+mj-lt"/>
              </a:rPr>
              <a:t>cannot</a:t>
            </a:r>
            <a:r>
              <a:rPr lang="en-US" sz="5900" b="1" dirty="0">
                <a:latin typeface="+mj-lt"/>
              </a:rPr>
              <a:t> wear a:</a:t>
            </a:r>
          </a:p>
          <a:p>
            <a:pPr lvl="1">
              <a:spcBef>
                <a:spcPts val="0"/>
              </a:spcBef>
              <a:buClr>
                <a:srgbClr val="0000CC"/>
              </a:buClr>
              <a:buSzPct val="50000"/>
              <a:defRPr/>
            </a:pPr>
            <a:endParaRPr lang="en-US" sz="2500" b="1" dirty="0">
              <a:latin typeface="+mj-lt"/>
            </a:endParaRPr>
          </a:p>
          <a:p>
            <a:pPr lvl="2">
              <a:lnSpc>
                <a:spcPct val="120000"/>
              </a:lnSpc>
              <a:spcBef>
                <a:spcPts val="0"/>
              </a:spcBef>
              <a:spcAft>
                <a:spcPts val="300"/>
              </a:spcAft>
              <a:buClr>
                <a:srgbClr val="0000CC"/>
              </a:buClr>
              <a:buSzPct val="100000"/>
              <a:defRPr/>
            </a:pPr>
            <a:r>
              <a:rPr lang="en-US" sz="5900" b="1" dirty="0">
                <a:latin typeface="+mj-lt"/>
              </a:rPr>
              <a:t>Uniform;</a:t>
            </a:r>
          </a:p>
          <a:p>
            <a:pPr lvl="2">
              <a:lnSpc>
                <a:spcPct val="120000"/>
              </a:lnSpc>
              <a:spcBef>
                <a:spcPts val="0"/>
              </a:spcBef>
              <a:spcAft>
                <a:spcPts val="300"/>
              </a:spcAft>
              <a:buClr>
                <a:srgbClr val="0000CC"/>
              </a:buClr>
              <a:buSzPct val="100000"/>
              <a:defRPr/>
            </a:pPr>
            <a:r>
              <a:rPr lang="en-US" sz="5900" b="1" dirty="0">
                <a:latin typeface="+mj-lt"/>
              </a:rPr>
              <a:t>Badge; or</a:t>
            </a:r>
          </a:p>
          <a:p>
            <a:pPr lvl="2">
              <a:lnSpc>
                <a:spcPct val="120000"/>
              </a:lnSpc>
              <a:spcBef>
                <a:spcPts val="0"/>
              </a:spcBef>
              <a:spcAft>
                <a:spcPts val="300"/>
              </a:spcAft>
              <a:buClr>
                <a:srgbClr val="0000CC"/>
              </a:buClr>
              <a:buSzPct val="100000"/>
              <a:defRPr/>
            </a:pPr>
            <a:r>
              <a:rPr lang="en-US" sz="5900" b="1" dirty="0">
                <a:latin typeface="+mj-lt"/>
              </a:rPr>
              <a:t>Other apparel or equipment.</a:t>
            </a:r>
            <a:endParaRPr lang="en-US" sz="5900" b="1" dirty="0">
              <a:solidFill>
                <a:srgbClr val="C00000"/>
              </a:solidFill>
              <a:latin typeface="+mj-lt"/>
            </a:endParaRPr>
          </a:p>
        </p:txBody>
      </p:sp>
    </p:spTree>
    <p:extLst>
      <p:ext uri="{BB962C8B-B14F-4D97-AF65-F5344CB8AC3E}">
        <p14:creationId xmlns:p14="http://schemas.microsoft.com/office/powerpoint/2010/main" val="1585186073"/>
      </p:ext>
    </p:extLst>
  </p:cSld>
  <p:clrMapOvr>
    <a:masterClrMapping/>
  </p:clrMapOvr>
  <p:transition advClick="0" advTm="10000">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F3551A-A731-4411-9968-9221FEC40A3A}"/>
              </a:ext>
            </a:extLst>
          </p:cNvPr>
          <p:cNvSpPr>
            <a:spLocks noGrp="1"/>
          </p:cNvSpPr>
          <p:nvPr>
            <p:ph type="title"/>
          </p:nvPr>
        </p:nvSpPr>
        <p:spPr/>
        <p:txBody>
          <a:bodyPr>
            <a:normAutofit/>
          </a:bodyPr>
          <a:lstStyle/>
          <a:p>
            <a:r>
              <a:rPr lang="en-US" sz="4800" dirty="0">
                <a:solidFill>
                  <a:srgbClr val="0000CC"/>
                </a:solidFill>
              </a:rPr>
              <a:t>Advanced Procedures </a:t>
            </a:r>
          </a:p>
        </p:txBody>
      </p:sp>
      <p:sp>
        <p:nvSpPr>
          <p:cNvPr id="6" name="Text Placeholder 5">
            <a:extLst>
              <a:ext uri="{FF2B5EF4-FFF2-40B4-BE49-F238E27FC236}">
                <a16:creationId xmlns:a16="http://schemas.microsoft.com/office/drawing/2014/main" id="{57BF5363-C650-4570-872F-18DB9D73CFC6}"/>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508247637"/>
      </p:ext>
    </p:extLst>
  </p:cSld>
  <p:clrMapOvr>
    <a:masterClrMapping/>
  </p:clrMapOvr>
  <p:transition advClick="0" advTm="10000">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228600" y="152400"/>
            <a:ext cx="8763000" cy="6705600"/>
          </a:xfrm>
        </p:spPr>
        <p:txBody>
          <a:bodyPr>
            <a:normAutofit fontScale="70000" lnSpcReduction="20000"/>
          </a:bodyPr>
          <a:lstStyle/>
          <a:p>
            <a:pPr algn="ctr" eaLnBrk="1" hangingPunct="1">
              <a:spcBef>
                <a:spcPts val="600"/>
              </a:spcBef>
              <a:buFontTx/>
              <a:buNone/>
              <a:defRPr/>
            </a:pPr>
            <a:endParaRPr lang="en-US" altLang="en-US" sz="2400" b="1" u="heavy" dirty="0">
              <a:solidFill>
                <a:srgbClr val="C00000"/>
              </a:solidFill>
              <a:uFill>
                <a:solidFill>
                  <a:srgbClr val="0000CC"/>
                </a:solidFill>
              </a:uFill>
              <a:latin typeface="+mj-lt"/>
              <a:cs typeface="Tahoma" pitchFamily="34" charset="0"/>
            </a:endParaRPr>
          </a:p>
          <a:p>
            <a:pPr algn="ctr" eaLnBrk="1" hangingPunct="1">
              <a:spcBef>
                <a:spcPts val="600"/>
              </a:spcBef>
              <a:buFontTx/>
              <a:buNone/>
              <a:defRPr/>
            </a:pPr>
            <a:r>
              <a:rPr lang="en-US" altLang="en-US" sz="5800" b="1" u="sng" dirty="0">
                <a:solidFill>
                  <a:srgbClr val="C00000"/>
                </a:solidFill>
                <a:uFill>
                  <a:solidFill>
                    <a:srgbClr val="0000CC"/>
                  </a:solidFill>
                </a:uFill>
                <a:latin typeface="+mj-lt"/>
                <a:cs typeface="Tahoma" pitchFamily="34" charset="0"/>
              </a:rPr>
              <a:t>Before Opening the Polls</a:t>
            </a:r>
            <a:endParaRPr lang="en-US" altLang="en-US" sz="5800" b="1" u="sng" dirty="0">
              <a:solidFill>
                <a:srgbClr val="C00000"/>
              </a:solidFill>
              <a:uFill>
                <a:solidFill>
                  <a:srgbClr val="0000CC"/>
                </a:solidFill>
              </a:uFill>
              <a:latin typeface="+mj-lt"/>
            </a:endParaRPr>
          </a:p>
          <a:p>
            <a:pPr algn="ctr" eaLnBrk="1" hangingPunct="1">
              <a:spcBef>
                <a:spcPts val="600"/>
              </a:spcBef>
              <a:buFontTx/>
              <a:buNone/>
              <a:defRPr/>
            </a:pPr>
            <a:endParaRPr lang="en-US" altLang="en-US" dirty="0">
              <a:latin typeface="+mj-lt"/>
            </a:endParaRPr>
          </a:p>
          <a:p>
            <a:pPr>
              <a:spcBef>
                <a:spcPts val="600"/>
              </a:spcBef>
              <a:buClr>
                <a:srgbClr val="0000CC"/>
              </a:buClr>
              <a:buSzPct val="70000"/>
              <a:buFont typeface="Wingdings 3" panose="05040102010807070707" pitchFamily="18" charset="2"/>
              <a:buChar char="u"/>
              <a:defRPr/>
            </a:pPr>
            <a:r>
              <a:rPr lang="en-US" altLang="en-US" sz="3800" b="1" dirty="0">
                <a:latin typeface="+mj-lt"/>
              </a:rPr>
              <a:t>This section is intended for poll workers responsible for managing the poll and includes topics that may not apply to every poll worker.  </a:t>
            </a:r>
          </a:p>
          <a:p>
            <a:pPr eaLnBrk="1" hangingPunct="1">
              <a:spcBef>
                <a:spcPts val="600"/>
              </a:spcBef>
              <a:buClr>
                <a:srgbClr val="0000CC"/>
              </a:buClr>
              <a:buSzPct val="70000"/>
              <a:buFont typeface="Wingdings 3" panose="05040102010807070707" pitchFamily="18" charset="2"/>
              <a:buChar char="u"/>
              <a:defRPr/>
            </a:pPr>
            <a:endParaRPr lang="en-US" altLang="en-US" sz="2800" b="1" dirty="0">
              <a:latin typeface="+mj-lt"/>
            </a:endParaRPr>
          </a:p>
          <a:p>
            <a:pPr>
              <a:spcBef>
                <a:spcPts val="600"/>
              </a:spcBef>
              <a:buClr>
                <a:srgbClr val="0000CC"/>
              </a:buClr>
              <a:buSzPct val="70000"/>
              <a:buFont typeface="Wingdings 3" panose="05040102010807070707" pitchFamily="18" charset="2"/>
              <a:buChar char="u"/>
              <a:defRPr/>
            </a:pPr>
            <a:r>
              <a:rPr lang="en-US" altLang="en-US" sz="3800" b="1" dirty="0">
                <a:latin typeface="+mj-lt"/>
              </a:rPr>
              <a:t>Specifically, we’ll cover:</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Accounting for paper ballots;</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Arranging the poll;</a:t>
            </a:r>
          </a:p>
          <a:p>
            <a:pPr lvl="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rPr>
              <a:t>Activating voting equipment; and</a:t>
            </a:r>
            <a:endParaRPr lang="en-US" altLang="en-US" sz="3800" b="1" dirty="0">
              <a:solidFill>
                <a:srgbClr val="0000CC"/>
              </a:solidFill>
              <a:latin typeface="+mj-lt"/>
            </a:endParaRP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Locating supplies, postings, and forms.</a:t>
            </a:r>
          </a:p>
          <a:p>
            <a:pPr marL="0" indent="0" eaLnBrk="1" hangingPunct="1">
              <a:spcBef>
                <a:spcPts val="600"/>
              </a:spcBef>
              <a:buFont typeface="Arial" pitchFamily="34" charset="0"/>
              <a:buNone/>
              <a:defRPr/>
            </a:pPr>
            <a:endParaRPr lang="en-US" altLang="en-US" dirty="0">
              <a:latin typeface="Tahoma" pitchFamily="34" charset="0"/>
            </a:endParaRPr>
          </a:p>
          <a:p>
            <a:pPr eaLnBrk="1" hangingPunct="1">
              <a:spcBef>
                <a:spcPts val="600"/>
              </a:spcBef>
              <a:buClr>
                <a:srgbClr val="3333CC"/>
              </a:buClr>
              <a:buFont typeface="Wingdings" pitchFamily="2" charset="2"/>
              <a:buChar char="Ø"/>
              <a:defRPr/>
            </a:pPr>
            <a:endParaRPr lang="en-US" altLang="en-US" dirty="0">
              <a:latin typeface="Tahoma" pitchFamily="34" charset="0"/>
            </a:endParaRPr>
          </a:p>
          <a:p>
            <a:pPr eaLnBrk="1" hangingPunct="1">
              <a:spcBef>
                <a:spcPts val="600"/>
              </a:spcBef>
              <a:buFont typeface="Arial" pitchFamily="34" charset="0"/>
              <a:buNone/>
              <a:defRPr/>
            </a:pPr>
            <a:r>
              <a:rPr lang="en-US" altLang="en-US" dirty="0">
                <a:latin typeface="Tahoma" pitchFamily="34" charset="0"/>
              </a:rPr>
              <a:t>     </a:t>
            </a:r>
          </a:p>
          <a:p>
            <a:pPr eaLnBrk="1" hangingPunct="1">
              <a:spcBef>
                <a:spcPts val="600"/>
              </a:spcBef>
              <a:buFont typeface="Arial" pitchFamily="34" charset="0"/>
              <a:buNone/>
              <a:defRPr/>
            </a:pPr>
            <a:endParaRPr lang="en-US" altLang="en-US" dirty="0">
              <a:latin typeface="Tahoma"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849" y="2423160"/>
            <a:ext cx="3223260" cy="2148840"/>
          </a:xfrm>
          <a:prstGeom prst="rect">
            <a:avLst/>
          </a:prstGeom>
          <a:effectLst>
            <a:glow rad="63500">
              <a:srgbClr val="0000CC"/>
            </a:glow>
          </a:effectLst>
        </p:spPr>
      </p:pic>
    </p:spTree>
    <p:extLst>
      <p:ext uri="{BB962C8B-B14F-4D97-AF65-F5344CB8AC3E}">
        <p14:creationId xmlns:p14="http://schemas.microsoft.com/office/powerpoint/2010/main" val="4156218333"/>
      </p:ext>
    </p:extLst>
  </p:cSld>
  <p:clrMapOvr>
    <a:masterClrMapping/>
  </p:clrMapOvr>
  <p:transition advClick="0" advTm="10000">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1980-F2E9-42FE-AB96-86F9CCF815BC}"/>
              </a:ext>
            </a:extLst>
          </p:cNvPr>
          <p:cNvSpPr>
            <a:spLocks noGrp="1"/>
          </p:cNvSpPr>
          <p:nvPr>
            <p:ph type="title"/>
          </p:nvPr>
        </p:nvSpPr>
        <p:spPr/>
        <p:txBody>
          <a:bodyPr>
            <a:normAutofit/>
          </a:bodyPr>
          <a:lstStyle/>
          <a:p>
            <a:r>
              <a:rPr lang="en-US" altLang="en-US" b="1" dirty="0">
                <a:solidFill>
                  <a:srgbClr val="0000CC"/>
                </a:solidFill>
                <a:cs typeface="Tahoma" pitchFamily="34" charset="0"/>
              </a:rPr>
              <a:t>Accessible Polling Sites</a:t>
            </a:r>
            <a:endParaRPr lang="en-US" dirty="0"/>
          </a:p>
        </p:txBody>
      </p:sp>
      <p:sp>
        <p:nvSpPr>
          <p:cNvPr id="3" name="Content Placeholder 2">
            <a:extLst>
              <a:ext uri="{FF2B5EF4-FFF2-40B4-BE49-F238E27FC236}">
                <a16:creationId xmlns:a16="http://schemas.microsoft.com/office/drawing/2014/main" id="{8829D355-A762-4AAB-81DE-CC128B985B00}"/>
              </a:ext>
            </a:extLst>
          </p:cNvPr>
          <p:cNvSpPr>
            <a:spLocks noGrp="1"/>
          </p:cNvSpPr>
          <p:nvPr>
            <p:ph sz="half" idx="2"/>
          </p:nvPr>
        </p:nvSpPr>
        <p:spPr>
          <a:xfrm>
            <a:off x="457200" y="1535113"/>
            <a:ext cx="4040188" cy="4591050"/>
          </a:xfrm>
        </p:spPr>
        <p:txBody>
          <a:bodyPr>
            <a:normAutofit lnSpcReduction="10000"/>
          </a:bodyPr>
          <a:lstStyle/>
          <a:p>
            <a:r>
              <a:rPr lang="en-US" dirty="0"/>
              <a:t>Ensure poll is accessible for disabled voters</a:t>
            </a:r>
          </a:p>
          <a:p>
            <a:r>
              <a:rPr lang="en-US" b="1" dirty="0"/>
              <a:t>If your poll requires modifications, your county election officials will provide you with polling site specific instructions</a:t>
            </a:r>
          </a:p>
        </p:txBody>
      </p:sp>
      <p:sp>
        <p:nvSpPr>
          <p:cNvPr id="7" name="Text Placeholder 6">
            <a:extLst>
              <a:ext uri="{FF2B5EF4-FFF2-40B4-BE49-F238E27FC236}">
                <a16:creationId xmlns:a16="http://schemas.microsoft.com/office/drawing/2014/main" id="{1DC0C22A-C7BE-4FD4-A0EF-39EC35EFB225}"/>
              </a:ext>
            </a:extLst>
          </p:cNvPr>
          <p:cNvSpPr>
            <a:spLocks noGrp="1"/>
          </p:cNvSpPr>
          <p:nvPr>
            <p:ph type="body" sz="quarter" idx="3"/>
          </p:nvPr>
        </p:nvSpPr>
        <p:spPr>
          <a:xfrm>
            <a:off x="4645025" y="1535113"/>
            <a:ext cx="4041775" cy="409575"/>
          </a:xfrm>
        </p:spPr>
        <p:txBody>
          <a:bodyPr>
            <a:normAutofit fontScale="92500" lnSpcReduction="10000"/>
          </a:bodyPr>
          <a:lstStyle/>
          <a:p>
            <a:r>
              <a:rPr lang="en-US" u="sng" dirty="0"/>
              <a:t>These Modification May Address</a:t>
            </a:r>
          </a:p>
        </p:txBody>
      </p:sp>
      <p:sp>
        <p:nvSpPr>
          <p:cNvPr id="8" name="Content Placeholder 7">
            <a:extLst>
              <a:ext uri="{FF2B5EF4-FFF2-40B4-BE49-F238E27FC236}">
                <a16:creationId xmlns:a16="http://schemas.microsoft.com/office/drawing/2014/main" id="{C5A53897-8E6A-4196-85F3-D68713DB00C8}"/>
              </a:ext>
            </a:extLst>
          </p:cNvPr>
          <p:cNvSpPr>
            <a:spLocks noGrp="1"/>
          </p:cNvSpPr>
          <p:nvPr>
            <p:ph sz="quarter" idx="4"/>
          </p:nvPr>
        </p:nvSpPr>
        <p:spPr>
          <a:xfrm>
            <a:off x="4743736" y="1964353"/>
            <a:ext cx="4400264" cy="4391997"/>
          </a:xfrm>
        </p:spPr>
        <p:txBody>
          <a:bodyPr>
            <a:normAutofit lnSpcReduction="10000"/>
          </a:bodyPr>
          <a:lstStyle/>
          <a:p>
            <a:r>
              <a:rPr lang="en-US" b="1" dirty="0"/>
              <a:t>Path Into the Poll</a:t>
            </a:r>
          </a:p>
          <a:p>
            <a:pPr lvl="1"/>
            <a:r>
              <a:rPr lang="en-US" b="1" dirty="0"/>
              <a:t>Temporary Ramps</a:t>
            </a:r>
          </a:p>
          <a:p>
            <a:pPr lvl="1"/>
            <a:r>
              <a:rPr lang="en-US" b="1" dirty="0"/>
              <a:t>Blocking Off Handicap Spaces</a:t>
            </a:r>
          </a:p>
          <a:p>
            <a:pPr lvl="1"/>
            <a:r>
              <a:rPr lang="en-US" b="1" dirty="0"/>
              <a:t>Signage</a:t>
            </a:r>
          </a:p>
          <a:p>
            <a:r>
              <a:rPr lang="en-US" b="1" dirty="0"/>
              <a:t>Door Handles (non-leaver)</a:t>
            </a:r>
          </a:p>
          <a:p>
            <a:pPr lvl="1"/>
            <a:r>
              <a:rPr lang="en-US" b="1" dirty="0"/>
              <a:t>Clip On Handles</a:t>
            </a:r>
          </a:p>
          <a:p>
            <a:pPr lvl="1"/>
            <a:r>
              <a:rPr lang="en-US" b="1" dirty="0"/>
              <a:t>Prop Open/Install Doorbell</a:t>
            </a:r>
          </a:p>
          <a:p>
            <a:pPr lvl="1"/>
            <a:r>
              <a:rPr lang="en-US" b="1" dirty="0"/>
              <a:t>Assign Poll Worker to Door</a:t>
            </a:r>
          </a:p>
          <a:p>
            <a:r>
              <a:rPr lang="en-US" b="1" dirty="0"/>
              <a:t>Mark obstructions for visually impaired voters</a:t>
            </a:r>
          </a:p>
          <a:p>
            <a:r>
              <a:rPr lang="en-US" b="1" dirty="0"/>
              <a:t>Ensure accessible voting equipment is available </a:t>
            </a:r>
          </a:p>
          <a:p>
            <a:endParaRPr lang="en-US" dirty="0"/>
          </a:p>
        </p:txBody>
      </p:sp>
      <p:pic>
        <p:nvPicPr>
          <p:cNvPr id="9" name="Picture 8">
            <a:extLst>
              <a:ext uri="{FF2B5EF4-FFF2-40B4-BE49-F238E27FC236}">
                <a16:creationId xmlns:a16="http://schemas.microsoft.com/office/drawing/2014/main" id="{EC02A265-BD40-4D04-A454-A5BE4CD154E8}"/>
              </a:ext>
            </a:extLst>
          </p:cNvPr>
          <p:cNvPicPr>
            <a:picLocks noChangeAspect="1"/>
          </p:cNvPicPr>
          <p:nvPr/>
        </p:nvPicPr>
        <p:blipFill rotWithShape="1">
          <a:blip r:embed="rId2">
            <a:extLst>
              <a:ext uri="{28A0092B-C50C-407E-A947-70E740481C1C}">
                <a14:useLocalDpi xmlns:a14="http://schemas.microsoft.com/office/drawing/2010/main" val="0"/>
              </a:ext>
            </a:extLst>
          </a:blip>
          <a:srcRect l="23442" r="1280" b="3999"/>
          <a:stretch/>
        </p:blipFill>
        <p:spPr>
          <a:xfrm>
            <a:off x="1553040" y="4420690"/>
            <a:ext cx="1447800" cy="1621883"/>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D0B26FB0-4C96-47A7-9F71-0F6B11CDBD76}"/>
              </a:ext>
            </a:extLst>
          </p:cNvPr>
          <p:cNvPicPr>
            <a:picLocks noChangeAspect="1"/>
          </p:cNvPicPr>
          <p:nvPr/>
        </p:nvPicPr>
        <p:blipFill rotWithShape="1">
          <a:blip r:embed="rId3">
            <a:extLst>
              <a:ext uri="{28A0092B-C50C-407E-A947-70E740481C1C}">
                <a14:useLocalDpi xmlns:a14="http://schemas.microsoft.com/office/drawing/2010/main" val="0"/>
              </a:ext>
            </a:extLst>
          </a:blip>
          <a:srcRect l="2691" t="6112" r="8054" b="4183"/>
          <a:stretch/>
        </p:blipFill>
        <p:spPr>
          <a:xfrm>
            <a:off x="3072153" y="4404237"/>
            <a:ext cx="1600270" cy="1621882"/>
          </a:xfrm>
          <a:prstGeom prst="rect">
            <a:avLst/>
          </a:prstGeom>
          <a:ln>
            <a:noFill/>
          </a:ln>
          <a:effectLst>
            <a:outerShdw blurRad="190500" algn="tl" rotWithShape="0">
              <a:srgbClr val="000000">
                <a:alpha val="70000"/>
              </a:srgbClr>
            </a:outerShdw>
          </a:effectLst>
        </p:spPr>
      </p:pic>
      <p:pic>
        <p:nvPicPr>
          <p:cNvPr id="11" name="Picture 10" descr="Solutions_to_five_common_polling_place_problems.pdf - Adobe Acrobat Pro DC">
            <a:extLst>
              <a:ext uri="{FF2B5EF4-FFF2-40B4-BE49-F238E27FC236}">
                <a16:creationId xmlns:a16="http://schemas.microsoft.com/office/drawing/2014/main" id="{F392D476-6166-4E57-BB11-FDD668E268E7}"/>
              </a:ext>
            </a:extLst>
          </p:cNvPr>
          <p:cNvPicPr>
            <a:picLocks noChangeAspect="1"/>
          </p:cNvPicPr>
          <p:nvPr/>
        </p:nvPicPr>
        <p:blipFill rotWithShape="1">
          <a:blip r:embed="rId4">
            <a:extLst>
              <a:ext uri="{28A0092B-C50C-407E-A947-70E740481C1C}">
                <a14:useLocalDpi xmlns:a14="http://schemas.microsoft.com/office/drawing/2010/main" val="0"/>
              </a:ext>
            </a:extLst>
          </a:blip>
          <a:srcRect l="24079" t="40358" r="64868" b="30714"/>
          <a:stretch/>
        </p:blipFill>
        <p:spPr>
          <a:xfrm>
            <a:off x="476099" y="4404235"/>
            <a:ext cx="1024348" cy="1621884"/>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3844A4CA-2707-423C-A5C2-6D38A7DD5AA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001" t="8667" r="16666" b="10000"/>
          <a:stretch/>
        </p:blipFill>
        <p:spPr>
          <a:xfrm>
            <a:off x="7543800" y="152400"/>
            <a:ext cx="1322294" cy="1283712"/>
          </a:xfrm>
          <a:prstGeom prst="rect">
            <a:avLst/>
          </a:prstGeom>
        </p:spPr>
      </p:pic>
    </p:spTree>
    <p:extLst>
      <p:ext uri="{BB962C8B-B14F-4D97-AF65-F5344CB8AC3E}">
        <p14:creationId xmlns:p14="http://schemas.microsoft.com/office/powerpoint/2010/main" val="444016047"/>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3000" fill="hold"/>
                                        <p:tgtEl>
                                          <p:spTgt spid="12"/>
                                        </p:tgtEl>
                                        <p:attrNameLst>
                                          <p:attrName>ppt_x</p:attrName>
                                        </p:attrNameLst>
                                      </p:cBhvr>
                                      <p:tavLst>
                                        <p:tav tm="0">
                                          <p:val>
                                            <p:strVal val="0-#ppt_w/2"/>
                                          </p:val>
                                        </p:tav>
                                        <p:tav tm="100000">
                                          <p:val>
                                            <p:strVal val="#ppt_x"/>
                                          </p:val>
                                        </p:tav>
                                      </p:tavLst>
                                    </p:anim>
                                    <p:anim calcmode="lin" valueType="num">
                                      <p:cBhvr additive="base">
                                        <p:cTn id="12"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A5AA-50ED-4DFF-8330-8110687DDC3B}"/>
              </a:ext>
            </a:extLst>
          </p:cNvPr>
          <p:cNvSpPr>
            <a:spLocks noGrp="1"/>
          </p:cNvSpPr>
          <p:nvPr>
            <p:ph type="title"/>
          </p:nvPr>
        </p:nvSpPr>
        <p:spPr>
          <a:xfrm>
            <a:off x="457200" y="130970"/>
            <a:ext cx="8229600" cy="1143000"/>
          </a:xfrm>
        </p:spPr>
        <p:txBody>
          <a:bodyPr>
            <a:normAutofit fontScale="90000"/>
          </a:bodyPr>
          <a:lstStyle/>
          <a:p>
            <a:r>
              <a:rPr lang="en-US" b="1" dirty="0">
                <a:solidFill>
                  <a:srgbClr val="0000CC"/>
                </a:solidFill>
              </a:rPr>
              <a:t>Do You Have What You Need?</a:t>
            </a:r>
            <a:br>
              <a:rPr lang="en-US" b="1" dirty="0">
                <a:solidFill>
                  <a:srgbClr val="0000CC"/>
                </a:solidFill>
              </a:rPr>
            </a:br>
            <a:r>
              <a:rPr lang="en-US" sz="3900" b="1" dirty="0">
                <a:solidFill>
                  <a:srgbClr val="0000CC"/>
                </a:solidFill>
              </a:rPr>
              <a:t>P. 9-15 </a:t>
            </a:r>
            <a:endParaRPr lang="en-US" sz="3900" dirty="0"/>
          </a:p>
        </p:txBody>
      </p:sp>
      <p:sp>
        <p:nvSpPr>
          <p:cNvPr id="6" name="Text Placeholder 5">
            <a:extLst>
              <a:ext uri="{FF2B5EF4-FFF2-40B4-BE49-F238E27FC236}">
                <a16:creationId xmlns:a16="http://schemas.microsoft.com/office/drawing/2014/main" id="{2F7F5F66-DA86-4F1F-9E50-1977F1F1B396}"/>
              </a:ext>
            </a:extLst>
          </p:cNvPr>
          <p:cNvSpPr>
            <a:spLocks noGrp="1"/>
          </p:cNvSpPr>
          <p:nvPr>
            <p:ph type="body" idx="1"/>
          </p:nvPr>
        </p:nvSpPr>
        <p:spPr>
          <a:xfrm>
            <a:off x="457200" y="1535113"/>
            <a:ext cx="4040188" cy="522287"/>
          </a:xfrm>
        </p:spPr>
        <p:txBody>
          <a:bodyPr/>
          <a:lstStyle/>
          <a:p>
            <a:r>
              <a:rPr lang="en-US" dirty="0"/>
              <a:t>Equipment – Page 9</a:t>
            </a:r>
          </a:p>
        </p:txBody>
      </p:sp>
      <p:sp>
        <p:nvSpPr>
          <p:cNvPr id="7" name="Content Placeholder 6">
            <a:extLst>
              <a:ext uri="{FF2B5EF4-FFF2-40B4-BE49-F238E27FC236}">
                <a16:creationId xmlns:a16="http://schemas.microsoft.com/office/drawing/2014/main" id="{535B3817-70D4-430A-9093-E3C1DD83D311}"/>
              </a:ext>
            </a:extLst>
          </p:cNvPr>
          <p:cNvSpPr>
            <a:spLocks noGrp="1"/>
          </p:cNvSpPr>
          <p:nvPr>
            <p:ph sz="half" idx="2"/>
          </p:nvPr>
        </p:nvSpPr>
        <p:spPr>
          <a:xfrm>
            <a:off x="457200" y="2174874"/>
            <a:ext cx="4040188" cy="4181475"/>
          </a:xfrm>
        </p:spPr>
        <p:txBody>
          <a:bodyPr>
            <a:normAutofit lnSpcReduction="10000"/>
          </a:bodyPr>
          <a:lstStyle/>
          <a:p>
            <a:r>
              <a:rPr lang="en-US" dirty="0"/>
              <a:t>Tablets</a:t>
            </a:r>
          </a:p>
          <a:p>
            <a:r>
              <a:rPr lang="en-US" dirty="0"/>
              <a:t>Tablet Printers </a:t>
            </a:r>
          </a:p>
          <a:p>
            <a:r>
              <a:rPr lang="en-US" dirty="0"/>
              <a:t>WIFI/Hotspot</a:t>
            </a:r>
          </a:p>
          <a:p>
            <a:r>
              <a:rPr lang="en-US" dirty="0"/>
              <a:t>Tabulators</a:t>
            </a:r>
          </a:p>
          <a:p>
            <a:r>
              <a:rPr lang="en-US" dirty="0"/>
              <a:t>Marking Devices</a:t>
            </a:r>
          </a:p>
          <a:p>
            <a:r>
              <a:rPr lang="en-US" dirty="0"/>
              <a:t>Extension Cords </a:t>
            </a:r>
          </a:p>
          <a:p>
            <a:r>
              <a:rPr lang="en-US" dirty="0"/>
              <a:t>Ballots for Express Vote</a:t>
            </a:r>
          </a:p>
          <a:p>
            <a:endParaRPr lang="en-US" dirty="0"/>
          </a:p>
        </p:txBody>
      </p:sp>
      <p:sp>
        <p:nvSpPr>
          <p:cNvPr id="8" name="Text Placeholder 7">
            <a:extLst>
              <a:ext uri="{FF2B5EF4-FFF2-40B4-BE49-F238E27FC236}">
                <a16:creationId xmlns:a16="http://schemas.microsoft.com/office/drawing/2014/main" id="{9DCA2AAD-9AAC-4E04-96F5-4289E6295B3C}"/>
              </a:ext>
            </a:extLst>
          </p:cNvPr>
          <p:cNvSpPr>
            <a:spLocks noGrp="1"/>
          </p:cNvSpPr>
          <p:nvPr>
            <p:ph type="body" sz="quarter" idx="3"/>
          </p:nvPr>
        </p:nvSpPr>
        <p:spPr>
          <a:xfrm>
            <a:off x="4645025" y="1535113"/>
            <a:ext cx="4041775" cy="522287"/>
          </a:xfrm>
        </p:spPr>
        <p:txBody>
          <a:bodyPr/>
          <a:lstStyle/>
          <a:p>
            <a:r>
              <a:rPr lang="en-US" dirty="0"/>
              <a:t>Other Supplies – Page 13 &amp; 15</a:t>
            </a:r>
          </a:p>
        </p:txBody>
      </p:sp>
      <p:sp>
        <p:nvSpPr>
          <p:cNvPr id="9" name="Content Placeholder 8">
            <a:extLst>
              <a:ext uri="{FF2B5EF4-FFF2-40B4-BE49-F238E27FC236}">
                <a16:creationId xmlns:a16="http://schemas.microsoft.com/office/drawing/2014/main" id="{4665DA67-7C78-4212-903D-5AE25F30DA3B}"/>
              </a:ext>
            </a:extLst>
          </p:cNvPr>
          <p:cNvSpPr>
            <a:spLocks noGrp="1"/>
          </p:cNvSpPr>
          <p:nvPr>
            <p:ph sz="quarter" idx="4"/>
          </p:nvPr>
        </p:nvSpPr>
        <p:spPr>
          <a:xfrm>
            <a:off x="4645025" y="2057400"/>
            <a:ext cx="4270375" cy="4525962"/>
          </a:xfrm>
        </p:spPr>
        <p:txBody>
          <a:bodyPr>
            <a:normAutofit lnSpcReduction="10000"/>
          </a:bodyPr>
          <a:lstStyle/>
          <a:p>
            <a:r>
              <a:rPr lang="en-US" dirty="0"/>
              <a:t>If Paper Provisional Voting</a:t>
            </a:r>
          </a:p>
          <a:p>
            <a:pPr lvl="1"/>
            <a:r>
              <a:rPr lang="en-US" dirty="0"/>
              <a:t>Ballots</a:t>
            </a:r>
          </a:p>
          <a:p>
            <a:pPr lvl="1"/>
            <a:r>
              <a:rPr lang="en-US" dirty="0"/>
              <a:t>Booths</a:t>
            </a:r>
          </a:p>
          <a:p>
            <a:pPr lvl="1"/>
            <a:r>
              <a:rPr lang="en-US" dirty="0"/>
              <a:t>Stub Box</a:t>
            </a:r>
          </a:p>
          <a:p>
            <a:pPr lvl="1"/>
            <a:r>
              <a:rPr lang="en-US" dirty="0"/>
              <a:t>Secure Container for Envelopes</a:t>
            </a:r>
          </a:p>
          <a:p>
            <a:r>
              <a:rPr lang="en-US" dirty="0"/>
              <a:t>List of Voters</a:t>
            </a:r>
          </a:p>
          <a:p>
            <a:r>
              <a:rPr lang="en-US" dirty="0"/>
              <a:t>Provisional Ballot Envelops</a:t>
            </a:r>
          </a:p>
          <a:p>
            <a:pPr lvl="1"/>
            <a:r>
              <a:rPr lang="en-US" dirty="0"/>
              <a:t>Secrecy Envelopes </a:t>
            </a:r>
          </a:p>
          <a:p>
            <a:pPr lvl="1"/>
            <a:r>
              <a:rPr lang="en-US" dirty="0"/>
              <a:t>List of Provisional Voters Forms</a:t>
            </a:r>
          </a:p>
          <a:p>
            <a:r>
              <a:rPr lang="en-US" dirty="0"/>
              <a:t>See</a:t>
            </a:r>
            <a:r>
              <a:rPr lang="en-US" dirty="0">
                <a:solidFill>
                  <a:srgbClr val="0000CC"/>
                </a:solidFill>
              </a:rPr>
              <a:t> Page 12 </a:t>
            </a:r>
            <a:r>
              <a:rPr lang="en-US" dirty="0"/>
              <a:t>for Additional Items </a:t>
            </a:r>
          </a:p>
          <a:p>
            <a:r>
              <a:rPr lang="en-US" dirty="0"/>
              <a:t>See</a:t>
            </a:r>
            <a:r>
              <a:rPr lang="en-US" dirty="0">
                <a:solidFill>
                  <a:srgbClr val="0000CC"/>
                </a:solidFill>
              </a:rPr>
              <a:t> Page 14 </a:t>
            </a:r>
            <a:r>
              <a:rPr lang="en-US" dirty="0"/>
              <a:t>for List of Forms</a:t>
            </a:r>
          </a:p>
          <a:p>
            <a:endParaRPr lang="en-US" dirty="0"/>
          </a:p>
        </p:txBody>
      </p:sp>
    </p:spTree>
    <p:extLst>
      <p:ext uri="{BB962C8B-B14F-4D97-AF65-F5344CB8AC3E}">
        <p14:creationId xmlns:p14="http://schemas.microsoft.com/office/powerpoint/2010/main" val="575516415"/>
      </p:ext>
    </p:extLst>
  </p:cSld>
  <p:clrMapOvr>
    <a:masterClrMapping/>
  </p:clrMapOvr>
  <p:transition advClick="0" advTm="10000">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967A-0194-4D8C-AFF0-8B41B9A453E8}"/>
              </a:ext>
            </a:extLst>
          </p:cNvPr>
          <p:cNvSpPr>
            <a:spLocks noGrp="1"/>
          </p:cNvSpPr>
          <p:nvPr>
            <p:ph type="title"/>
          </p:nvPr>
        </p:nvSpPr>
        <p:spPr>
          <a:xfrm>
            <a:off x="457200" y="274638"/>
            <a:ext cx="8229600" cy="1143000"/>
          </a:xfrm>
        </p:spPr>
        <p:txBody>
          <a:bodyPr>
            <a:normAutofit fontScale="90000"/>
          </a:bodyPr>
          <a:lstStyle/>
          <a:p>
            <a:r>
              <a:rPr lang="en-US" b="1" dirty="0">
                <a:solidFill>
                  <a:srgbClr val="0000CC"/>
                </a:solidFill>
              </a:rPr>
              <a:t>Posting Required Information </a:t>
            </a:r>
            <a:r>
              <a:rPr lang="en-US" b="1" dirty="0">
                <a:solidFill>
                  <a:srgbClr val="FF0000"/>
                </a:solidFill>
              </a:rPr>
              <a:t>Required</a:t>
            </a:r>
            <a:r>
              <a:rPr lang="en-US" b="1" dirty="0">
                <a:solidFill>
                  <a:srgbClr val="0000CC"/>
                </a:solidFill>
              </a:rPr>
              <a:t> - P. 13</a:t>
            </a:r>
            <a:endParaRPr lang="en-US" dirty="0"/>
          </a:p>
        </p:txBody>
      </p:sp>
      <p:sp>
        <p:nvSpPr>
          <p:cNvPr id="3" name="Content Placeholder 2">
            <a:extLst>
              <a:ext uri="{FF2B5EF4-FFF2-40B4-BE49-F238E27FC236}">
                <a16:creationId xmlns:a16="http://schemas.microsoft.com/office/drawing/2014/main" id="{2A708407-E140-44B9-A075-D205F20995FB}"/>
              </a:ext>
            </a:extLst>
          </p:cNvPr>
          <p:cNvSpPr>
            <a:spLocks noGrp="1"/>
          </p:cNvSpPr>
          <p:nvPr>
            <p:ph sz="half" idx="1"/>
          </p:nvPr>
        </p:nvSpPr>
        <p:spPr>
          <a:xfrm>
            <a:off x="457200" y="1600200"/>
            <a:ext cx="4038600" cy="4800600"/>
          </a:xfrm>
        </p:spPr>
        <p:txBody>
          <a:bodyPr>
            <a:normAutofit fontScale="92500" lnSpcReduction="20000"/>
          </a:bodyPr>
          <a:lstStyle/>
          <a:p>
            <a:r>
              <a:rPr lang="en-US" dirty="0"/>
              <a:t>Notice of Election</a:t>
            </a:r>
          </a:p>
          <a:p>
            <a:r>
              <a:rPr lang="en-US" dirty="0"/>
              <a:t>Instructions on How to Vote </a:t>
            </a:r>
            <a:r>
              <a:rPr lang="en-US" sz="2400" dirty="0"/>
              <a:t>(Two Copies)</a:t>
            </a:r>
          </a:p>
          <a:p>
            <a:r>
              <a:rPr lang="en-US" dirty="0"/>
              <a:t>Instructions on Voting Machine Operation</a:t>
            </a:r>
          </a:p>
          <a:p>
            <a:r>
              <a:rPr lang="en-US" dirty="0"/>
              <a:t>Voting Rights Laws </a:t>
            </a:r>
            <a:r>
              <a:rPr lang="en-US" sz="2400" dirty="0"/>
              <a:t>(Provided by SOS)</a:t>
            </a:r>
          </a:p>
          <a:p>
            <a:r>
              <a:rPr lang="en-US" dirty="0"/>
              <a:t>State &amp; Federal Election Laws </a:t>
            </a:r>
            <a:r>
              <a:rPr lang="en-US" sz="2400" dirty="0"/>
              <a:t>(Provided by SOS)</a:t>
            </a:r>
          </a:p>
          <a:p>
            <a:r>
              <a:rPr lang="en-US" dirty="0"/>
              <a:t>List of Registered Voters by Precinct </a:t>
            </a:r>
            <a:r>
              <a:rPr lang="en-US" sz="2400" dirty="0"/>
              <a:t>(Usually a bound volume)</a:t>
            </a:r>
          </a:p>
          <a:p>
            <a:endParaRPr lang="en-US" dirty="0"/>
          </a:p>
        </p:txBody>
      </p:sp>
      <p:sp>
        <p:nvSpPr>
          <p:cNvPr id="4" name="Content Placeholder 3">
            <a:extLst>
              <a:ext uri="{FF2B5EF4-FFF2-40B4-BE49-F238E27FC236}">
                <a16:creationId xmlns:a16="http://schemas.microsoft.com/office/drawing/2014/main" id="{F1C04F36-1766-4E23-A3CC-159D0CEE4FB8}"/>
              </a:ext>
            </a:extLst>
          </p:cNvPr>
          <p:cNvSpPr>
            <a:spLocks noGrp="1"/>
          </p:cNvSpPr>
          <p:nvPr>
            <p:ph sz="half" idx="2"/>
          </p:nvPr>
        </p:nvSpPr>
        <p:spPr>
          <a:xfrm>
            <a:off x="4648200" y="1600200"/>
            <a:ext cx="4419600" cy="4983162"/>
          </a:xfrm>
        </p:spPr>
        <p:txBody>
          <a:bodyPr>
            <a:normAutofit fontScale="92500" lnSpcReduction="20000"/>
          </a:bodyPr>
          <a:lstStyle/>
          <a:p>
            <a:r>
              <a:rPr lang="en-US" dirty="0"/>
              <a:t>Sample Ballots</a:t>
            </a:r>
          </a:p>
          <a:p>
            <a:pPr marL="628650" lvl="1"/>
            <a:r>
              <a:rPr lang="en-US" dirty="0"/>
              <a:t>Post on wall unless provided in bound or electronic form</a:t>
            </a:r>
          </a:p>
          <a:p>
            <a:pPr marL="628650" lvl="1"/>
            <a:r>
              <a:rPr lang="en-US" dirty="0"/>
              <a:t>Must be posted to SOS </a:t>
            </a:r>
            <a:r>
              <a:rPr lang="en-US" dirty="0" err="1"/>
              <a:t>VoterView</a:t>
            </a:r>
            <a:endParaRPr lang="en-US" dirty="0"/>
          </a:p>
          <a:p>
            <a:r>
              <a:rPr lang="en-US" dirty="0"/>
              <a:t>Text of Ballot Measures </a:t>
            </a:r>
          </a:p>
          <a:p>
            <a:r>
              <a:rPr lang="en-US" dirty="0"/>
              <a:t>Poll Watchers Rights and Responsibilities </a:t>
            </a:r>
          </a:p>
          <a:p>
            <a:r>
              <a:rPr lang="en-US" dirty="0"/>
              <a:t>VOTE HERE Signs </a:t>
            </a:r>
          </a:p>
          <a:p>
            <a:pPr marL="628650" lvl="1"/>
            <a:r>
              <a:rPr lang="en-US" dirty="0"/>
              <a:t>Placed Near Each Main Driveway Entrance </a:t>
            </a:r>
          </a:p>
          <a:p>
            <a:r>
              <a:rPr lang="en-US" dirty="0"/>
              <a:t>Any Required Temporary ADA Signage </a:t>
            </a:r>
          </a:p>
          <a:p>
            <a:r>
              <a:rPr lang="en-US" b="1" dirty="0">
                <a:solidFill>
                  <a:srgbClr val="FF0000"/>
                </a:solidFill>
              </a:rPr>
              <a:t>ZERO TAPES</a:t>
            </a:r>
          </a:p>
        </p:txBody>
      </p:sp>
    </p:spTree>
    <p:extLst>
      <p:ext uri="{BB962C8B-B14F-4D97-AF65-F5344CB8AC3E}">
        <p14:creationId xmlns:p14="http://schemas.microsoft.com/office/powerpoint/2010/main" val="1313919884"/>
      </p:ext>
    </p:extLst>
  </p:cSld>
  <p:clrMapOvr>
    <a:masterClrMapping/>
  </p:clrMapOvr>
  <p:transition advClick="0" advTm="10000">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967A-0194-4D8C-AFF0-8B41B9A453E8}"/>
              </a:ext>
            </a:extLst>
          </p:cNvPr>
          <p:cNvSpPr>
            <a:spLocks noGrp="1"/>
          </p:cNvSpPr>
          <p:nvPr>
            <p:ph type="title"/>
          </p:nvPr>
        </p:nvSpPr>
        <p:spPr>
          <a:xfrm>
            <a:off x="457200" y="274638"/>
            <a:ext cx="8229600" cy="1143000"/>
          </a:xfrm>
        </p:spPr>
        <p:txBody>
          <a:bodyPr>
            <a:normAutofit fontScale="90000"/>
          </a:bodyPr>
          <a:lstStyle/>
          <a:p>
            <a:r>
              <a:rPr lang="en-US" b="1" dirty="0">
                <a:solidFill>
                  <a:srgbClr val="0000CC"/>
                </a:solidFill>
              </a:rPr>
              <a:t>Posting Required Information </a:t>
            </a:r>
            <a:r>
              <a:rPr lang="en-US" b="1" dirty="0">
                <a:solidFill>
                  <a:schemeClr val="accent3">
                    <a:lumMod val="75000"/>
                  </a:schemeClr>
                </a:solidFill>
              </a:rPr>
              <a:t>Recommended</a:t>
            </a:r>
            <a:r>
              <a:rPr lang="en-US" b="1" dirty="0">
                <a:solidFill>
                  <a:srgbClr val="0000CC"/>
                </a:solidFill>
              </a:rPr>
              <a:t> - P. 13</a:t>
            </a:r>
            <a:endParaRPr lang="en-US" dirty="0"/>
          </a:p>
        </p:txBody>
      </p:sp>
      <p:sp>
        <p:nvSpPr>
          <p:cNvPr id="3" name="Content Placeholder 2">
            <a:extLst>
              <a:ext uri="{FF2B5EF4-FFF2-40B4-BE49-F238E27FC236}">
                <a16:creationId xmlns:a16="http://schemas.microsoft.com/office/drawing/2014/main" id="{2A708407-E140-44B9-A075-D205F20995FB}"/>
              </a:ext>
            </a:extLst>
          </p:cNvPr>
          <p:cNvSpPr>
            <a:spLocks noGrp="1"/>
          </p:cNvSpPr>
          <p:nvPr>
            <p:ph idx="1"/>
          </p:nvPr>
        </p:nvSpPr>
        <p:spPr>
          <a:xfrm>
            <a:off x="457200" y="1600200"/>
            <a:ext cx="8458200" cy="4525963"/>
          </a:xfrm>
        </p:spPr>
        <p:txBody>
          <a:bodyPr>
            <a:normAutofit fontScale="85000" lnSpcReduction="20000"/>
          </a:bodyPr>
          <a:lstStyle/>
          <a:p>
            <a:r>
              <a:rPr lang="en-US" b="1" dirty="0"/>
              <a:t>Notice of Electioneering</a:t>
            </a:r>
          </a:p>
          <a:p>
            <a:pPr lvl="1"/>
            <a:r>
              <a:rPr lang="en-US" dirty="0"/>
              <a:t>See Page 55</a:t>
            </a:r>
          </a:p>
          <a:p>
            <a:r>
              <a:rPr lang="en-US" b="1" dirty="0"/>
              <a:t>Warning for Incorrect Ballot Styles</a:t>
            </a:r>
          </a:p>
          <a:p>
            <a:pPr lvl="1"/>
            <a:r>
              <a:rPr lang="en-US" dirty="0"/>
              <a:t>See Page 17</a:t>
            </a:r>
          </a:p>
          <a:p>
            <a:r>
              <a:rPr lang="en-US" b="1" dirty="0"/>
              <a:t>Primary Runoff Only: Crossover Voting Warning</a:t>
            </a:r>
          </a:p>
          <a:p>
            <a:pPr lvl="1"/>
            <a:r>
              <a:rPr lang="en-US" dirty="0"/>
              <a:t>See Page 31</a:t>
            </a:r>
          </a:p>
          <a:p>
            <a:r>
              <a:rPr lang="en-US" b="1" dirty="0"/>
              <a:t>Mark 100 feet from primary entrance to the polling sight </a:t>
            </a:r>
          </a:p>
          <a:p>
            <a:pPr lvl="1"/>
            <a:r>
              <a:rPr lang="en-US" dirty="0"/>
              <a:t>To clearly mark the boundary for electioneering</a:t>
            </a:r>
          </a:p>
          <a:p>
            <a:r>
              <a:rPr lang="en-US" b="1" dirty="0"/>
              <a:t>Place trash can near the primary exterior entrance to allow voter to discard any campaign literature they were handed on the way into the poll</a:t>
            </a:r>
          </a:p>
          <a:p>
            <a:pPr lvl="1"/>
            <a:endParaRPr lang="en-US" dirty="0"/>
          </a:p>
          <a:p>
            <a:endParaRPr lang="en-US" dirty="0"/>
          </a:p>
        </p:txBody>
      </p:sp>
    </p:spTree>
    <p:extLst>
      <p:ext uri="{BB962C8B-B14F-4D97-AF65-F5344CB8AC3E}">
        <p14:creationId xmlns:p14="http://schemas.microsoft.com/office/powerpoint/2010/main" val="48545619"/>
      </p:ext>
    </p:extLst>
  </p:cSld>
  <p:clrMapOvr>
    <a:masterClrMapping/>
  </p:clrMapOvr>
  <p:transition advClick="0" advTm="10000">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A8DD41-B6ED-40FF-96BB-EE1911FB2227}"/>
              </a:ext>
            </a:extLst>
          </p:cNvPr>
          <p:cNvSpPr>
            <a:spLocks noGrp="1"/>
          </p:cNvSpPr>
          <p:nvPr>
            <p:ph type="title"/>
          </p:nvPr>
        </p:nvSpPr>
        <p:spPr>
          <a:xfrm>
            <a:off x="491490" y="334708"/>
            <a:ext cx="3840085" cy="1692794"/>
          </a:xfrm>
        </p:spPr>
        <p:txBody>
          <a:bodyPr vert="horz" lIns="91440" tIns="45720" rIns="91440" bIns="45720" rtlCol="0" anchor="ctr">
            <a:normAutofit/>
          </a:bodyPr>
          <a:lstStyle/>
          <a:p>
            <a:pPr algn="l">
              <a:lnSpc>
                <a:spcPct val="90000"/>
              </a:lnSpc>
            </a:pPr>
            <a:r>
              <a:rPr lang="en-US" sz="3700" b="1" dirty="0">
                <a:solidFill>
                  <a:srgbClr val="0000CC"/>
                </a:solidFill>
              </a:rPr>
              <a:t>Activate the DS 200 Tabulator </a:t>
            </a:r>
            <a:br>
              <a:rPr lang="en-US" sz="3700" b="1" dirty="0">
                <a:solidFill>
                  <a:srgbClr val="0000CC"/>
                </a:solidFill>
              </a:rPr>
            </a:br>
            <a:r>
              <a:rPr lang="en-US" sz="3700" b="1" dirty="0">
                <a:solidFill>
                  <a:srgbClr val="0000CC"/>
                </a:solidFill>
              </a:rPr>
              <a:t>P. 10</a:t>
            </a:r>
            <a:endParaRPr lang="en-US" sz="3700" dirty="0">
              <a:solidFill>
                <a:srgbClr val="0000CC"/>
              </a:solidFill>
            </a:endParaRPr>
          </a:p>
        </p:txBody>
      </p:sp>
      <p:cxnSp>
        <p:nvCxnSpPr>
          <p:cNvPr id="17" name="Straight Arrow Connector 1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 name="Content Placeholder 6">
            <a:extLst>
              <a:ext uri="{FF2B5EF4-FFF2-40B4-BE49-F238E27FC236}">
                <a16:creationId xmlns:a16="http://schemas.microsoft.com/office/drawing/2014/main" id="{C5163E99-CEBC-8645-93CB-E8EAB532A569}"/>
              </a:ext>
            </a:extLst>
          </p:cNvPr>
          <p:cNvPicPr>
            <a:picLocks noChangeAspect="1"/>
          </p:cNvPicPr>
          <p:nvPr/>
        </p:nvPicPr>
        <p:blipFill rotWithShape="1">
          <a:blip r:embed="rId2">
            <a:extLst>
              <a:ext uri="{28A0092B-C50C-407E-A947-70E740481C1C}">
                <a14:useLocalDpi xmlns:a14="http://schemas.microsoft.com/office/drawing/2010/main" val="0"/>
              </a:ext>
            </a:extLst>
          </a:blip>
          <a:srcRect l="7197" t="2224" r="5681" b="5109"/>
          <a:stretch/>
        </p:blipFill>
        <p:spPr>
          <a:xfrm>
            <a:off x="5562600" y="76200"/>
            <a:ext cx="3581400" cy="6400800"/>
          </a:xfrm>
          <a:prstGeom prst="rect">
            <a:avLst/>
          </a:prstGeom>
          <a:solidFill>
            <a:schemeClr val="accent1"/>
          </a:solidFill>
        </p:spPr>
      </p:pic>
      <p:sp>
        <p:nvSpPr>
          <p:cNvPr id="9" name="Content Placeholder 8">
            <a:extLst>
              <a:ext uri="{FF2B5EF4-FFF2-40B4-BE49-F238E27FC236}">
                <a16:creationId xmlns:a16="http://schemas.microsoft.com/office/drawing/2014/main" id="{A89EF32A-86B9-43AA-A5A2-A4A5CE18E49E}"/>
              </a:ext>
            </a:extLst>
          </p:cNvPr>
          <p:cNvSpPr>
            <a:spLocks noGrp="1"/>
          </p:cNvSpPr>
          <p:nvPr>
            <p:ph sz="half" idx="1"/>
          </p:nvPr>
        </p:nvSpPr>
        <p:spPr>
          <a:xfrm>
            <a:off x="82200" y="2316480"/>
            <a:ext cx="5632800" cy="4541520"/>
          </a:xfrm>
        </p:spPr>
        <p:txBody>
          <a:bodyPr vert="horz" lIns="91440" tIns="45720" rIns="91440" bIns="45720" rtlCol="0">
            <a:noAutofit/>
          </a:bodyPr>
          <a:lstStyle/>
          <a:p>
            <a:pPr indent="-228600">
              <a:lnSpc>
                <a:spcPct val="90000"/>
              </a:lnSpc>
            </a:pPr>
            <a:r>
              <a:rPr lang="en-US" sz="2300" b="1" dirty="0">
                <a:solidFill>
                  <a:srgbClr val="0000CC"/>
                </a:solidFill>
              </a:rPr>
              <a:t>Step 1</a:t>
            </a:r>
            <a:r>
              <a:rPr lang="en-US" sz="2300" dirty="0">
                <a:solidFill>
                  <a:srgbClr val="0000CC"/>
                </a:solidFill>
              </a:rPr>
              <a:t>:</a:t>
            </a:r>
            <a:r>
              <a:rPr lang="en-US" sz="2300" dirty="0"/>
              <a:t> Unlock, raise the screen, and plug in the DS 200</a:t>
            </a:r>
          </a:p>
          <a:p>
            <a:pPr indent="-228600">
              <a:lnSpc>
                <a:spcPct val="90000"/>
              </a:lnSpc>
            </a:pPr>
            <a:r>
              <a:rPr lang="en-US" sz="2300" b="1" dirty="0">
                <a:solidFill>
                  <a:srgbClr val="0000CC"/>
                </a:solidFill>
              </a:rPr>
              <a:t>Step 2:</a:t>
            </a:r>
            <a:r>
              <a:rPr lang="en-US" sz="2300" dirty="0"/>
              <a:t> Enter the election code</a:t>
            </a:r>
          </a:p>
          <a:p>
            <a:pPr lvl="1" indent="-228600">
              <a:lnSpc>
                <a:spcPct val="90000"/>
              </a:lnSpc>
              <a:buFont typeface="Arial" panose="020B0604020202020204" pitchFamily="34" charset="0"/>
              <a:buChar char="•"/>
            </a:pPr>
            <a:r>
              <a:rPr lang="en-US" sz="2300" dirty="0"/>
              <a:t>Provided by your CBEC</a:t>
            </a:r>
          </a:p>
          <a:p>
            <a:pPr indent="-228600">
              <a:lnSpc>
                <a:spcPct val="90000"/>
              </a:lnSpc>
            </a:pPr>
            <a:r>
              <a:rPr lang="en-US" sz="2300" b="1" dirty="0">
                <a:solidFill>
                  <a:srgbClr val="0000CC"/>
                </a:solidFill>
              </a:rPr>
              <a:t>Step 3:</a:t>
            </a:r>
            <a:r>
              <a:rPr lang="en-US" sz="2300" dirty="0"/>
              <a:t> Select “Open Polls” after the Configuration Report runs</a:t>
            </a:r>
          </a:p>
          <a:p>
            <a:pPr indent="-228600">
              <a:lnSpc>
                <a:spcPct val="90000"/>
              </a:lnSpc>
            </a:pPr>
            <a:r>
              <a:rPr lang="en-US" sz="2300" b="1" dirty="0">
                <a:solidFill>
                  <a:srgbClr val="0000CC"/>
                </a:solidFill>
              </a:rPr>
              <a:t>Step 4:</a:t>
            </a:r>
            <a:r>
              <a:rPr lang="en-US" sz="2300" dirty="0"/>
              <a:t> Two zero tapes will run</a:t>
            </a:r>
          </a:p>
          <a:p>
            <a:pPr indent="-228600">
              <a:lnSpc>
                <a:spcPct val="90000"/>
              </a:lnSpc>
            </a:pPr>
            <a:r>
              <a:rPr lang="en-US" sz="2300" b="1" dirty="0">
                <a:solidFill>
                  <a:srgbClr val="0000CC"/>
                </a:solidFill>
              </a:rPr>
              <a:t>Step 5:</a:t>
            </a:r>
            <a:r>
              <a:rPr lang="en-US" sz="2300" b="1" dirty="0"/>
              <a:t> </a:t>
            </a:r>
            <a:r>
              <a:rPr lang="en-US" sz="2300" u="sng"/>
              <a:t>Sign all </a:t>
            </a:r>
            <a:r>
              <a:rPr lang="en-US" sz="2300" u="sng" dirty="0"/>
              <a:t>zero tapes </a:t>
            </a:r>
            <a:r>
              <a:rPr lang="en-US" sz="2300" dirty="0"/>
              <a:t>and post </a:t>
            </a:r>
            <a:r>
              <a:rPr lang="en-US" sz="2300" u="sng" dirty="0"/>
              <a:t>one</a:t>
            </a:r>
            <a:r>
              <a:rPr lang="en-US" sz="2300" dirty="0"/>
              <a:t> in a publicly viewable area </a:t>
            </a:r>
          </a:p>
          <a:p>
            <a:pPr lvl="1" indent="-228600">
              <a:lnSpc>
                <a:spcPct val="90000"/>
              </a:lnSpc>
            </a:pPr>
            <a:r>
              <a:rPr lang="en-US" sz="2000" dirty="0"/>
              <a:t>In view of voters’ present (i.e.: Early Voting)</a:t>
            </a:r>
          </a:p>
          <a:p>
            <a:pPr marL="514350" lvl="1" indent="0">
              <a:lnSpc>
                <a:spcPct val="90000"/>
              </a:lnSpc>
              <a:buNone/>
            </a:pPr>
            <a:endParaRPr lang="en-US" sz="900" dirty="0"/>
          </a:p>
          <a:p>
            <a:pPr marL="346075" lvl="1" indent="-288925">
              <a:lnSpc>
                <a:spcPct val="90000"/>
              </a:lnSpc>
              <a:buClr>
                <a:srgbClr val="0000CC"/>
              </a:buClr>
              <a:buFont typeface="Arial" panose="020B0604020202020204" pitchFamily="34" charset="0"/>
              <a:buChar char="•"/>
            </a:pPr>
            <a:r>
              <a:rPr lang="en-US" sz="2000" dirty="0"/>
              <a:t>Check to see that all doors are locked and sealed, including the door containing the thumb drive.</a:t>
            </a:r>
          </a:p>
        </p:txBody>
      </p:sp>
    </p:spTree>
    <p:extLst>
      <p:ext uri="{BB962C8B-B14F-4D97-AF65-F5344CB8AC3E}">
        <p14:creationId xmlns:p14="http://schemas.microsoft.com/office/powerpoint/2010/main" val="963137563"/>
      </p:ext>
    </p:extLst>
  </p:cSld>
  <p:clrMapOvr>
    <a:masterClrMapping/>
  </p:clrMapOvr>
  <p:transition advClick="0" advTm="10000">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51E5-7F64-4864-A423-CE8FC5412A89}"/>
              </a:ext>
            </a:extLst>
          </p:cNvPr>
          <p:cNvSpPr>
            <a:spLocks noGrp="1"/>
          </p:cNvSpPr>
          <p:nvPr>
            <p:ph type="title"/>
          </p:nvPr>
        </p:nvSpPr>
        <p:spPr/>
        <p:txBody>
          <a:bodyPr>
            <a:normAutofit fontScale="90000"/>
          </a:bodyPr>
          <a:lstStyle/>
          <a:p>
            <a:r>
              <a:rPr lang="en-US" b="1" dirty="0">
                <a:solidFill>
                  <a:srgbClr val="0000CC"/>
                </a:solidFill>
              </a:rPr>
              <a:t>Activate the Marking Devices </a:t>
            </a:r>
            <a:br>
              <a:rPr lang="en-US" b="1" dirty="0">
                <a:solidFill>
                  <a:srgbClr val="0000CC"/>
                </a:solidFill>
              </a:rPr>
            </a:br>
            <a:r>
              <a:rPr lang="en-US" sz="4000" b="1" dirty="0">
                <a:solidFill>
                  <a:srgbClr val="0000CC"/>
                </a:solidFill>
              </a:rPr>
              <a:t>P. 9</a:t>
            </a:r>
            <a:endParaRPr lang="en-US" dirty="0"/>
          </a:p>
        </p:txBody>
      </p:sp>
      <p:sp>
        <p:nvSpPr>
          <p:cNvPr id="4" name="Content Placeholder 3">
            <a:extLst>
              <a:ext uri="{FF2B5EF4-FFF2-40B4-BE49-F238E27FC236}">
                <a16:creationId xmlns:a16="http://schemas.microsoft.com/office/drawing/2014/main" id="{84E3B733-9A14-4E8E-9669-64086CDDA470}"/>
              </a:ext>
            </a:extLst>
          </p:cNvPr>
          <p:cNvSpPr>
            <a:spLocks noGrp="1"/>
          </p:cNvSpPr>
          <p:nvPr>
            <p:ph idx="1"/>
          </p:nvPr>
        </p:nvSpPr>
        <p:spPr/>
        <p:txBody>
          <a:bodyPr>
            <a:normAutofit/>
          </a:bodyPr>
          <a:lstStyle/>
          <a:p>
            <a:pPr indent="-228600">
              <a:lnSpc>
                <a:spcPct val="90000"/>
              </a:lnSpc>
            </a:pPr>
            <a:r>
              <a:rPr lang="en-US" b="1" dirty="0">
                <a:solidFill>
                  <a:srgbClr val="0000CC"/>
                </a:solidFill>
              </a:rPr>
              <a:t>Step 1</a:t>
            </a:r>
            <a:r>
              <a:rPr lang="en-US" dirty="0">
                <a:solidFill>
                  <a:srgbClr val="0000CC"/>
                </a:solidFill>
              </a:rPr>
              <a:t>:</a:t>
            </a:r>
            <a:r>
              <a:rPr lang="en-US" dirty="0"/>
              <a:t> Turn the power on </a:t>
            </a:r>
          </a:p>
          <a:p>
            <a:pPr indent="-228600">
              <a:lnSpc>
                <a:spcPct val="90000"/>
              </a:lnSpc>
            </a:pPr>
            <a:r>
              <a:rPr lang="en-US" b="1" dirty="0">
                <a:solidFill>
                  <a:srgbClr val="0000CC"/>
                </a:solidFill>
              </a:rPr>
              <a:t>Step 2:</a:t>
            </a:r>
            <a:r>
              <a:rPr lang="en-US" dirty="0"/>
              <a:t> Lock security access door and place a seal on the door</a:t>
            </a:r>
          </a:p>
          <a:p>
            <a:pPr indent="-228600">
              <a:lnSpc>
                <a:spcPct val="90000"/>
              </a:lnSpc>
            </a:pPr>
            <a:r>
              <a:rPr lang="en-US" b="1" dirty="0">
                <a:solidFill>
                  <a:srgbClr val="0000CC"/>
                </a:solidFill>
              </a:rPr>
              <a:t>Step 3: </a:t>
            </a:r>
            <a:r>
              <a:rPr lang="en-US" dirty="0"/>
              <a:t> The screen loads automatically. This takes a few minutes.</a:t>
            </a:r>
          </a:p>
          <a:p>
            <a:pPr indent="-228600">
              <a:lnSpc>
                <a:spcPct val="90000"/>
              </a:lnSpc>
            </a:pPr>
            <a:r>
              <a:rPr lang="en-US" b="1" dirty="0">
                <a:solidFill>
                  <a:srgbClr val="0000CC"/>
                </a:solidFill>
              </a:rPr>
              <a:t>Step 4:</a:t>
            </a:r>
            <a:r>
              <a:rPr lang="en-US" dirty="0"/>
              <a:t> Enter the election code</a:t>
            </a:r>
          </a:p>
          <a:p>
            <a:pPr lvl="1" indent="-228600">
              <a:lnSpc>
                <a:spcPct val="90000"/>
              </a:lnSpc>
            </a:pPr>
            <a:r>
              <a:rPr lang="en-US" dirty="0"/>
              <a:t>Provided by your CBEC</a:t>
            </a:r>
          </a:p>
        </p:txBody>
      </p:sp>
    </p:spTree>
    <p:extLst>
      <p:ext uri="{BB962C8B-B14F-4D97-AF65-F5344CB8AC3E}">
        <p14:creationId xmlns:p14="http://schemas.microsoft.com/office/powerpoint/2010/main" val="1376705087"/>
      </p:ext>
    </p:extLst>
  </p:cSld>
  <p:clrMapOvr>
    <a:masterClrMapping/>
  </p:clrMapOvr>
  <p:transition advClick="0" advTm="10000">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51E5-7F64-4864-A423-CE8FC5412A89}"/>
              </a:ext>
            </a:extLst>
          </p:cNvPr>
          <p:cNvSpPr>
            <a:spLocks noGrp="1"/>
          </p:cNvSpPr>
          <p:nvPr>
            <p:ph type="title"/>
          </p:nvPr>
        </p:nvSpPr>
        <p:spPr/>
        <p:txBody>
          <a:bodyPr>
            <a:normAutofit fontScale="90000"/>
          </a:bodyPr>
          <a:lstStyle/>
          <a:p>
            <a:r>
              <a:rPr lang="en-US" b="1" dirty="0">
                <a:solidFill>
                  <a:srgbClr val="0000CC"/>
                </a:solidFill>
              </a:rPr>
              <a:t>Activate the Marking Devices </a:t>
            </a:r>
            <a:br>
              <a:rPr lang="en-US" b="1" dirty="0">
                <a:solidFill>
                  <a:srgbClr val="0000CC"/>
                </a:solidFill>
              </a:rPr>
            </a:br>
            <a:r>
              <a:rPr lang="en-US" b="1" dirty="0">
                <a:solidFill>
                  <a:srgbClr val="0000CC"/>
                </a:solidFill>
              </a:rPr>
              <a:t>P. 9</a:t>
            </a:r>
            <a:endParaRPr lang="en-US" dirty="0"/>
          </a:p>
        </p:txBody>
      </p:sp>
      <p:sp>
        <p:nvSpPr>
          <p:cNvPr id="4" name="Content Placeholder 3">
            <a:extLst>
              <a:ext uri="{FF2B5EF4-FFF2-40B4-BE49-F238E27FC236}">
                <a16:creationId xmlns:a16="http://schemas.microsoft.com/office/drawing/2014/main" id="{84E3B733-9A14-4E8E-9669-64086CDDA470}"/>
              </a:ext>
            </a:extLst>
          </p:cNvPr>
          <p:cNvSpPr>
            <a:spLocks noGrp="1"/>
          </p:cNvSpPr>
          <p:nvPr>
            <p:ph idx="1"/>
          </p:nvPr>
        </p:nvSpPr>
        <p:spPr/>
        <p:txBody>
          <a:bodyPr>
            <a:normAutofit/>
          </a:bodyPr>
          <a:lstStyle/>
          <a:p>
            <a:pPr indent="-228600">
              <a:lnSpc>
                <a:spcPct val="90000"/>
              </a:lnSpc>
            </a:pPr>
            <a:r>
              <a:rPr lang="en-US" b="1" dirty="0">
                <a:solidFill>
                  <a:srgbClr val="0000CC"/>
                </a:solidFill>
              </a:rPr>
              <a:t>Step 5</a:t>
            </a:r>
            <a:r>
              <a:rPr lang="en-US" dirty="0">
                <a:solidFill>
                  <a:srgbClr val="0000CC"/>
                </a:solidFill>
              </a:rPr>
              <a:t>:</a:t>
            </a:r>
            <a:r>
              <a:rPr lang="en-US" dirty="0"/>
              <a:t> Tap “</a:t>
            </a:r>
            <a:r>
              <a:rPr lang="en-US" b="1" dirty="0"/>
              <a:t>Accept</a:t>
            </a:r>
            <a:r>
              <a:rPr lang="en-US" dirty="0"/>
              <a:t>”</a:t>
            </a:r>
          </a:p>
          <a:p>
            <a:pPr indent="-228600">
              <a:lnSpc>
                <a:spcPct val="90000"/>
              </a:lnSpc>
            </a:pPr>
            <a:r>
              <a:rPr lang="en-US" b="1" dirty="0">
                <a:solidFill>
                  <a:srgbClr val="0000CC"/>
                </a:solidFill>
              </a:rPr>
              <a:t>Step 6:</a:t>
            </a:r>
            <a:r>
              <a:rPr lang="en-US" dirty="0"/>
              <a:t> Screen will say “</a:t>
            </a:r>
            <a:r>
              <a:rPr lang="en-US" b="1" dirty="0"/>
              <a:t>Please Wait. Loading Election</a:t>
            </a:r>
            <a:r>
              <a:rPr lang="en-US" dirty="0"/>
              <a:t>” </a:t>
            </a:r>
          </a:p>
          <a:p>
            <a:pPr indent="-228600">
              <a:lnSpc>
                <a:spcPct val="90000"/>
              </a:lnSpc>
            </a:pPr>
            <a:r>
              <a:rPr lang="en-US" b="1" dirty="0">
                <a:solidFill>
                  <a:srgbClr val="0000CC"/>
                </a:solidFill>
              </a:rPr>
              <a:t>Step 7:</a:t>
            </a:r>
            <a:r>
              <a:rPr lang="en-US" dirty="0"/>
              <a:t> Confirm the correct election on the upper left area of the voter screen</a:t>
            </a:r>
          </a:p>
          <a:p>
            <a:pPr indent="-228600">
              <a:lnSpc>
                <a:spcPct val="90000"/>
              </a:lnSpc>
            </a:pPr>
            <a:r>
              <a:rPr lang="en-US" dirty="0"/>
              <a:t> </a:t>
            </a:r>
            <a:r>
              <a:rPr lang="en-US" b="1" dirty="0">
                <a:solidFill>
                  <a:srgbClr val="0000CC"/>
                </a:solidFill>
              </a:rPr>
              <a:t>Step 8:</a:t>
            </a:r>
            <a:r>
              <a:rPr lang="en-US" dirty="0"/>
              <a:t> The </a:t>
            </a:r>
            <a:r>
              <a:rPr lang="en-US" b="1" dirty="0"/>
              <a:t>“To begin Voting, insert your card” </a:t>
            </a:r>
            <a:r>
              <a:rPr lang="en-US" dirty="0"/>
              <a:t>screen appears.</a:t>
            </a:r>
          </a:p>
          <a:p>
            <a:pPr marL="0" indent="0">
              <a:buNone/>
            </a:pPr>
            <a:endParaRPr lang="en-US" dirty="0"/>
          </a:p>
        </p:txBody>
      </p:sp>
    </p:spTree>
    <p:extLst>
      <p:ext uri="{BB962C8B-B14F-4D97-AF65-F5344CB8AC3E}">
        <p14:creationId xmlns:p14="http://schemas.microsoft.com/office/powerpoint/2010/main" val="2602055146"/>
      </p:ext>
    </p:extLst>
  </p:cSld>
  <p:clrMapOvr>
    <a:masterClrMapping/>
  </p:clrMapOvr>
  <p:transition advClick="0" advTm="10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ADD8-544A-481D-B7C6-AA628B9DB046}"/>
              </a:ext>
            </a:extLst>
          </p:cNvPr>
          <p:cNvSpPr>
            <a:spLocks noGrp="1"/>
          </p:cNvSpPr>
          <p:nvPr>
            <p:ph type="title"/>
          </p:nvPr>
        </p:nvSpPr>
        <p:spPr>
          <a:xfrm>
            <a:off x="457200" y="274638"/>
            <a:ext cx="8229600" cy="563562"/>
          </a:xfrm>
        </p:spPr>
        <p:txBody>
          <a:bodyPr>
            <a:normAutofit fontScale="90000"/>
          </a:bodyPr>
          <a:lstStyle/>
          <a:p>
            <a:r>
              <a:rPr lang="en-US" altLang="en-US" b="1" dirty="0">
                <a:solidFill>
                  <a:srgbClr val="0000CC"/>
                </a:solidFill>
                <a:cs typeface="Tahoma" pitchFamily="34" charset="0"/>
              </a:rPr>
              <a:t>Before Any Official Duties - P.5</a:t>
            </a:r>
            <a:endParaRPr lang="en-US" dirty="0"/>
          </a:p>
        </p:txBody>
      </p:sp>
      <p:sp>
        <p:nvSpPr>
          <p:cNvPr id="3" name="Content Placeholder 2">
            <a:extLst>
              <a:ext uri="{FF2B5EF4-FFF2-40B4-BE49-F238E27FC236}">
                <a16:creationId xmlns:a16="http://schemas.microsoft.com/office/drawing/2014/main" id="{20F81C73-61D5-478B-948B-59A579A1B282}"/>
              </a:ext>
            </a:extLst>
          </p:cNvPr>
          <p:cNvSpPr>
            <a:spLocks noGrp="1"/>
          </p:cNvSpPr>
          <p:nvPr>
            <p:ph sz="half" idx="1"/>
          </p:nvPr>
        </p:nvSpPr>
        <p:spPr>
          <a:xfrm>
            <a:off x="457200" y="1143000"/>
            <a:ext cx="4038600" cy="4983163"/>
          </a:xfrm>
        </p:spPr>
        <p:txBody>
          <a:bodyPr>
            <a:normAutofit fontScale="92500" lnSpcReduction="20000"/>
          </a:bodyPr>
          <a:lstStyle/>
          <a:p>
            <a:r>
              <a:rPr lang="en-US" b="1" u="sng" dirty="0">
                <a:solidFill>
                  <a:srgbClr val="0000CC"/>
                </a:solidFill>
              </a:rPr>
              <a:t>All </a:t>
            </a:r>
            <a:r>
              <a:rPr lang="en-US" dirty="0">
                <a:solidFill>
                  <a:srgbClr val="0000CC"/>
                </a:solidFill>
              </a:rPr>
              <a:t>poll workers are required to take an Oath </a:t>
            </a:r>
            <a:r>
              <a:rPr lang="en-US" b="1" u="sng" dirty="0"/>
              <a:t>before</a:t>
            </a:r>
            <a:r>
              <a:rPr lang="en-US" dirty="0"/>
              <a:t> they begin serving in your office </a:t>
            </a:r>
          </a:p>
          <a:p>
            <a:r>
              <a:rPr lang="en-US" dirty="0"/>
              <a:t>The Oath should be </a:t>
            </a:r>
            <a:r>
              <a:rPr lang="en-US" dirty="0">
                <a:solidFill>
                  <a:srgbClr val="0000CC"/>
                </a:solidFill>
              </a:rPr>
              <a:t>stated aloud </a:t>
            </a:r>
            <a:r>
              <a:rPr lang="en-US" dirty="0"/>
              <a:t>to another poll worker   </a:t>
            </a:r>
          </a:p>
          <a:p>
            <a:r>
              <a:rPr lang="en-US" dirty="0"/>
              <a:t>You </a:t>
            </a:r>
            <a:r>
              <a:rPr lang="en-US" b="1" u="sng" dirty="0">
                <a:solidFill>
                  <a:srgbClr val="0000CC"/>
                </a:solidFill>
              </a:rPr>
              <a:t>MUST</a:t>
            </a:r>
            <a:r>
              <a:rPr lang="en-US" dirty="0">
                <a:solidFill>
                  <a:srgbClr val="0000CC"/>
                </a:solidFill>
              </a:rPr>
              <a:t> </a:t>
            </a:r>
            <a:r>
              <a:rPr lang="en-US" dirty="0"/>
              <a:t>sign</a:t>
            </a:r>
            <a:r>
              <a:rPr lang="en-US" dirty="0">
                <a:solidFill>
                  <a:srgbClr val="0000CC"/>
                </a:solidFill>
              </a:rPr>
              <a:t> </a:t>
            </a:r>
            <a:r>
              <a:rPr lang="en-US" dirty="0"/>
              <a:t>under the Oath</a:t>
            </a:r>
          </a:p>
          <a:p>
            <a:r>
              <a:rPr lang="en-US" dirty="0">
                <a:solidFill>
                  <a:srgbClr val="FF0000"/>
                </a:solidFill>
              </a:rPr>
              <a:t>If you do not have four poll workers, one of which is a </a:t>
            </a:r>
            <a:r>
              <a:rPr lang="en-US" u="sng" dirty="0">
                <a:solidFill>
                  <a:srgbClr val="FF0000"/>
                </a:solidFill>
              </a:rPr>
              <a:t>Poll Judge</a:t>
            </a:r>
            <a:r>
              <a:rPr lang="en-US" dirty="0">
                <a:solidFill>
                  <a:srgbClr val="FF0000"/>
                </a:solidFill>
              </a:rPr>
              <a:t>, then contact the CBEC </a:t>
            </a:r>
            <a:r>
              <a:rPr lang="en-US" b="1" u="sng" dirty="0">
                <a:solidFill>
                  <a:srgbClr val="FF0000"/>
                </a:solidFill>
              </a:rPr>
              <a:t>immediately</a:t>
            </a:r>
            <a:r>
              <a:rPr lang="en-US" dirty="0">
                <a:solidFill>
                  <a:srgbClr val="FF0000"/>
                </a:solidFill>
              </a:rPr>
              <a:t> P.3   </a:t>
            </a:r>
          </a:p>
          <a:p>
            <a:endParaRPr lang="en-US" dirty="0"/>
          </a:p>
          <a:p>
            <a:endParaRPr lang="en-US" dirty="0"/>
          </a:p>
        </p:txBody>
      </p:sp>
      <p:pic>
        <p:nvPicPr>
          <p:cNvPr id="6" name="Content Placeholder 5">
            <a:extLst>
              <a:ext uri="{FF2B5EF4-FFF2-40B4-BE49-F238E27FC236}">
                <a16:creationId xmlns:a16="http://schemas.microsoft.com/office/drawing/2014/main" id="{CB5B1FAF-85AA-4F34-B7FD-3F25B8984AF8}"/>
              </a:ext>
            </a:extLst>
          </p:cNvPr>
          <p:cNvPicPr>
            <a:picLocks noGrp="1" noChangeAspect="1"/>
          </p:cNvPicPr>
          <p:nvPr>
            <p:ph sz="half" idx="2"/>
          </p:nvPr>
        </p:nvPicPr>
        <p:blipFill>
          <a:blip r:embed="rId2"/>
          <a:stretch>
            <a:fillRect/>
          </a:stretch>
        </p:blipFill>
        <p:spPr>
          <a:xfrm>
            <a:off x="4648199" y="1143000"/>
            <a:ext cx="4347427" cy="5213350"/>
          </a:xfrm>
          <a:prstGeom prst="rect">
            <a:avLst/>
          </a:prstGeom>
        </p:spPr>
      </p:pic>
    </p:spTree>
    <p:extLst>
      <p:ext uri="{BB962C8B-B14F-4D97-AF65-F5344CB8AC3E}">
        <p14:creationId xmlns:p14="http://schemas.microsoft.com/office/powerpoint/2010/main" val="2834029967"/>
      </p:ext>
    </p:extLst>
  </p:cSld>
  <p:clrMapOvr>
    <a:masterClrMapping/>
  </p:clrMapOvr>
  <p:transition advClick="0" advTm="10000">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51E5-7F64-4864-A423-CE8FC5412A89}"/>
              </a:ext>
            </a:extLst>
          </p:cNvPr>
          <p:cNvSpPr>
            <a:spLocks noGrp="1"/>
          </p:cNvSpPr>
          <p:nvPr>
            <p:ph type="title"/>
          </p:nvPr>
        </p:nvSpPr>
        <p:spPr>
          <a:xfrm>
            <a:off x="457200" y="76200"/>
            <a:ext cx="8229600" cy="1143000"/>
          </a:xfrm>
        </p:spPr>
        <p:txBody>
          <a:bodyPr>
            <a:normAutofit fontScale="90000"/>
          </a:bodyPr>
          <a:lstStyle/>
          <a:p>
            <a:r>
              <a:rPr lang="en-US" b="1" dirty="0">
                <a:solidFill>
                  <a:srgbClr val="0000CC"/>
                </a:solidFill>
              </a:rPr>
              <a:t>Activate the ExpressPoll Tablets</a:t>
            </a:r>
            <a:br>
              <a:rPr lang="en-US" b="1" dirty="0">
                <a:solidFill>
                  <a:srgbClr val="0000CC"/>
                </a:solidFill>
              </a:rPr>
            </a:br>
            <a:r>
              <a:rPr lang="en-US" b="1" dirty="0">
                <a:solidFill>
                  <a:srgbClr val="0000CC"/>
                </a:solidFill>
              </a:rPr>
              <a:t>P. 10</a:t>
            </a:r>
            <a:endParaRPr lang="en-US" dirty="0"/>
          </a:p>
        </p:txBody>
      </p:sp>
      <p:sp>
        <p:nvSpPr>
          <p:cNvPr id="4" name="Content Placeholder 3">
            <a:extLst>
              <a:ext uri="{FF2B5EF4-FFF2-40B4-BE49-F238E27FC236}">
                <a16:creationId xmlns:a16="http://schemas.microsoft.com/office/drawing/2014/main" id="{84E3B733-9A14-4E8E-9669-64086CDDA470}"/>
              </a:ext>
            </a:extLst>
          </p:cNvPr>
          <p:cNvSpPr>
            <a:spLocks noGrp="1"/>
          </p:cNvSpPr>
          <p:nvPr>
            <p:ph sz="half" idx="1"/>
          </p:nvPr>
        </p:nvSpPr>
        <p:spPr>
          <a:xfrm>
            <a:off x="228600" y="1447800"/>
            <a:ext cx="4191000" cy="4525963"/>
          </a:xfrm>
        </p:spPr>
        <p:txBody>
          <a:bodyPr>
            <a:normAutofit/>
          </a:bodyPr>
          <a:lstStyle/>
          <a:p>
            <a:pPr indent="-228600">
              <a:lnSpc>
                <a:spcPct val="90000"/>
              </a:lnSpc>
              <a:spcAft>
                <a:spcPts val="1200"/>
              </a:spcAft>
            </a:pPr>
            <a:r>
              <a:rPr lang="en-US" b="1" dirty="0">
                <a:solidFill>
                  <a:srgbClr val="0000CC"/>
                </a:solidFill>
              </a:rPr>
              <a:t>Step 1</a:t>
            </a:r>
            <a:r>
              <a:rPr lang="en-US" dirty="0">
                <a:solidFill>
                  <a:srgbClr val="0000CC"/>
                </a:solidFill>
              </a:rPr>
              <a:t>:</a:t>
            </a:r>
            <a:r>
              <a:rPr lang="en-US" dirty="0"/>
              <a:t> Make sure the correct election is loaded</a:t>
            </a:r>
          </a:p>
          <a:p>
            <a:pPr indent="-228600">
              <a:lnSpc>
                <a:spcPct val="90000"/>
              </a:lnSpc>
              <a:spcAft>
                <a:spcPts val="1200"/>
              </a:spcAft>
            </a:pPr>
            <a:r>
              <a:rPr lang="en-US" b="1" dirty="0">
                <a:solidFill>
                  <a:srgbClr val="0000CC"/>
                </a:solidFill>
              </a:rPr>
              <a:t>Step 2:</a:t>
            </a:r>
            <a:r>
              <a:rPr lang="en-US" dirty="0"/>
              <a:t> Select “</a:t>
            </a:r>
            <a:r>
              <a:rPr lang="en-US" dirty="0">
                <a:solidFill>
                  <a:srgbClr val="0000CC"/>
                </a:solidFill>
              </a:rPr>
              <a:t>Launch</a:t>
            </a:r>
            <a:r>
              <a:rPr lang="en-US" dirty="0"/>
              <a:t>”</a:t>
            </a:r>
          </a:p>
          <a:p>
            <a:pPr indent="-228600">
              <a:lnSpc>
                <a:spcPct val="90000"/>
              </a:lnSpc>
              <a:spcAft>
                <a:spcPts val="1200"/>
              </a:spcAft>
            </a:pPr>
            <a:r>
              <a:rPr lang="en-US" b="1" dirty="0">
                <a:solidFill>
                  <a:srgbClr val="0000CC"/>
                </a:solidFill>
              </a:rPr>
              <a:t>Step 3:</a:t>
            </a:r>
            <a:r>
              <a:rPr lang="en-US" dirty="0"/>
              <a:t> Enter the Pollbook Qualification Code (PQC)</a:t>
            </a:r>
          </a:p>
          <a:p>
            <a:pPr indent="-228600">
              <a:lnSpc>
                <a:spcPct val="90000"/>
              </a:lnSpc>
              <a:spcAft>
                <a:spcPts val="1200"/>
              </a:spcAft>
            </a:pPr>
            <a:r>
              <a:rPr lang="en-US" b="1" dirty="0">
                <a:solidFill>
                  <a:srgbClr val="0000CC"/>
                </a:solidFill>
              </a:rPr>
              <a:t>Step 4:</a:t>
            </a:r>
            <a:r>
              <a:rPr lang="en-US" dirty="0"/>
              <a:t> Select “</a:t>
            </a:r>
            <a:r>
              <a:rPr lang="en-US" dirty="0">
                <a:solidFill>
                  <a:srgbClr val="0000CC"/>
                </a:solidFill>
              </a:rPr>
              <a:t>Submit</a:t>
            </a:r>
            <a:r>
              <a:rPr lang="en-US" dirty="0"/>
              <a:t>”</a:t>
            </a:r>
          </a:p>
          <a:p>
            <a:endParaRPr lang="en-US" dirty="0"/>
          </a:p>
        </p:txBody>
      </p:sp>
      <p:pic>
        <p:nvPicPr>
          <p:cNvPr id="5" name="Picture 4">
            <a:extLst>
              <a:ext uri="{FF2B5EF4-FFF2-40B4-BE49-F238E27FC236}">
                <a16:creationId xmlns:a16="http://schemas.microsoft.com/office/drawing/2014/main" id="{C5678A21-5E43-4F4B-8E6A-6FC00C97AF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39" t="2675"/>
          <a:stretch/>
        </p:blipFill>
        <p:spPr>
          <a:xfrm>
            <a:off x="4724399" y="1524000"/>
            <a:ext cx="4191000" cy="2773183"/>
          </a:xfrm>
          <a:prstGeom prst="rect">
            <a:avLst/>
          </a:prstGeom>
          <a:ln w="19050">
            <a:solidFill>
              <a:schemeClr val="accent1">
                <a:shade val="50000"/>
              </a:schemeClr>
            </a:solidFill>
          </a:ln>
        </p:spPr>
      </p:pic>
      <p:sp>
        <p:nvSpPr>
          <p:cNvPr id="6" name="TextBox 5">
            <a:extLst>
              <a:ext uri="{FF2B5EF4-FFF2-40B4-BE49-F238E27FC236}">
                <a16:creationId xmlns:a16="http://schemas.microsoft.com/office/drawing/2014/main" id="{E09F5DA6-DFC6-8C84-5AB2-546F48F71B2F}"/>
              </a:ext>
            </a:extLst>
          </p:cNvPr>
          <p:cNvSpPr txBox="1"/>
          <p:nvPr/>
        </p:nvSpPr>
        <p:spPr>
          <a:xfrm>
            <a:off x="7086600" y="1704681"/>
            <a:ext cx="1524000" cy="369332"/>
          </a:xfrm>
          <a:prstGeom prst="rect">
            <a:avLst/>
          </a:prstGeom>
          <a:solidFill>
            <a:schemeClr val="bg1"/>
          </a:solidFill>
        </p:spPr>
        <p:txBody>
          <a:bodyPr wrap="square" rtlCol="0">
            <a:spAutoFit/>
          </a:bodyPr>
          <a:lstStyle/>
          <a:p>
            <a:r>
              <a:rPr lang="en-US" b="1" dirty="0"/>
              <a:t>County Name</a:t>
            </a:r>
          </a:p>
        </p:txBody>
      </p:sp>
      <p:sp>
        <p:nvSpPr>
          <p:cNvPr id="8" name="TextBox 7">
            <a:extLst>
              <a:ext uri="{FF2B5EF4-FFF2-40B4-BE49-F238E27FC236}">
                <a16:creationId xmlns:a16="http://schemas.microsoft.com/office/drawing/2014/main" id="{76B00F87-5258-72BB-E052-1890FFD66853}"/>
              </a:ext>
            </a:extLst>
          </p:cNvPr>
          <p:cNvSpPr txBox="1"/>
          <p:nvPr/>
        </p:nvSpPr>
        <p:spPr>
          <a:xfrm>
            <a:off x="7086600" y="2018714"/>
            <a:ext cx="1600200" cy="584775"/>
          </a:xfrm>
          <a:prstGeom prst="rect">
            <a:avLst/>
          </a:prstGeom>
          <a:solidFill>
            <a:schemeClr val="bg1"/>
          </a:solidFill>
        </p:spPr>
        <p:txBody>
          <a:bodyPr wrap="square" rtlCol="0">
            <a:spAutoFit/>
          </a:bodyPr>
          <a:lstStyle/>
          <a:p>
            <a:pPr algn="ctr"/>
            <a:r>
              <a:rPr lang="en-US" sz="1600" b="1" dirty="0"/>
              <a:t>Election Date Election Name</a:t>
            </a:r>
          </a:p>
        </p:txBody>
      </p:sp>
      <p:pic>
        <p:nvPicPr>
          <p:cNvPr id="9" name="Picture 8">
            <a:extLst>
              <a:ext uri="{FF2B5EF4-FFF2-40B4-BE49-F238E27FC236}">
                <a16:creationId xmlns:a16="http://schemas.microsoft.com/office/drawing/2014/main" id="{01972D70-DBF8-EDA8-7DC9-968D1A0CF2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399" y="4416445"/>
            <a:ext cx="4191000" cy="2209550"/>
          </a:xfrm>
          <a:prstGeom prst="rect">
            <a:avLst/>
          </a:prstGeom>
          <a:ln w="19050">
            <a:solidFill>
              <a:schemeClr val="accent1">
                <a:shade val="50000"/>
              </a:schemeClr>
            </a:solidFill>
          </a:ln>
        </p:spPr>
      </p:pic>
      <p:sp>
        <p:nvSpPr>
          <p:cNvPr id="10" name="TextBox 9">
            <a:extLst>
              <a:ext uri="{FF2B5EF4-FFF2-40B4-BE49-F238E27FC236}">
                <a16:creationId xmlns:a16="http://schemas.microsoft.com/office/drawing/2014/main" id="{CF75F6A4-A0D7-8B42-2CD1-FA3CD494E7EB}"/>
              </a:ext>
            </a:extLst>
          </p:cNvPr>
          <p:cNvSpPr txBox="1"/>
          <p:nvPr/>
        </p:nvSpPr>
        <p:spPr>
          <a:xfrm>
            <a:off x="5943600" y="4615190"/>
            <a:ext cx="990600" cy="261610"/>
          </a:xfrm>
          <a:prstGeom prst="rect">
            <a:avLst/>
          </a:prstGeom>
          <a:solidFill>
            <a:schemeClr val="bg1"/>
          </a:solidFill>
        </p:spPr>
        <p:txBody>
          <a:bodyPr wrap="square" rtlCol="0">
            <a:spAutoFit/>
          </a:bodyPr>
          <a:lstStyle/>
          <a:p>
            <a:r>
              <a:rPr lang="en-US" sz="1050" b="1" dirty="0"/>
              <a:t>PQC Required</a:t>
            </a:r>
            <a:endParaRPr lang="en-US" b="1" dirty="0"/>
          </a:p>
        </p:txBody>
      </p:sp>
    </p:spTree>
    <p:extLst>
      <p:ext uri="{BB962C8B-B14F-4D97-AF65-F5344CB8AC3E}">
        <p14:creationId xmlns:p14="http://schemas.microsoft.com/office/powerpoint/2010/main" val="1831653833"/>
      </p:ext>
    </p:extLst>
  </p:cSld>
  <p:clrMapOvr>
    <a:masterClrMapping/>
  </p:clrMapOvr>
  <p:transition advClick="0" advTm="10000">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51E5-7F64-4864-A423-CE8FC5412A89}"/>
              </a:ext>
            </a:extLst>
          </p:cNvPr>
          <p:cNvSpPr>
            <a:spLocks noGrp="1"/>
          </p:cNvSpPr>
          <p:nvPr>
            <p:ph type="title"/>
          </p:nvPr>
        </p:nvSpPr>
        <p:spPr>
          <a:xfrm>
            <a:off x="457200" y="152400"/>
            <a:ext cx="8229600" cy="990600"/>
          </a:xfrm>
        </p:spPr>
        <p:txBody>
          <a:bodyPr>
            <a:normAutofit fontScale="90000"/>
          </a:bodyPr>
          <a:lstStyle/>
          <a:p>
            <a:r>
              <a:rPr lang="en-US" b="1" dirty="0">
                <a:solidFill>
                  <a:srgbClr val="0000CC"/>
                </a:solidFill>
              </a:rPr>
              <a:t>Activate the ExpressPoll Tablets</a:t>
            </a:r>
            <a:br>
              <a:rPr lang="en-US" b="1" dirty="0">
                <a:solidFill>
                  <a:srgbClr val="0000CC"/>
                </a:solidFill>
              </a:rPr>
            </a:br>
            <a:r>
              <a:rPr lang="en-US" sz="3600" b="1" dirty="0">
                <a:solidFill>
                  <a:srgbClr val="0000CC"/>
                </a:solidFill>
              </a:rPr>
              <a:t>P. 10</a:t>
            </a:r>
            <a:endParaRPr lang="en-US" sz="3600" dirty="0"/>
          </a:p>
        </p:txBody>
      </p:sp>
      <p:sp>
        <p:nvSpPr>
          <p:cNvPr id="4" name="Content Placeholder 3">
            <a:extLst>
              <a:ext uri="{FF2B5EF4-FFF2-40B4-BE49-F238E27FC236}">
                <a16:creationId xmlns:a16="http://schemas.microsoft.com/office/drawing/2014/main" id="{84E3B733-9A14-4E8E-9669-64086CDDA470}"/>
              </a:ext>
            </a:extLst>
          </p:cNvPr>
          <p:cNvSpPr>
            <a:spLocks noGrp="1"/>
          </p:cNvSpPr>
          <p:nvPr>
            <p:ph sz="half" idx="1"/>
          </p:nvPr>
        </p:nvSpPr>
        <p:spPr>
          <a:xfrm>
            <a:off x="0" y="1352550"/>
            <a:ext cx="4038600" cy="5124450"/>
          </a:xfrm>
        </p:spPr>
        <p:txBody>
          <a:bodyPr>
            <a:normAutofit/>
          </a:bodyPr>
          <a:lstStyle/>
          <a:p>
            <a:pPr indent="-228600">
              <a:lnSpc>
                <a:spcPct val="90000"/>
              </a:lnSpc>
              <a:spcBef>
                <a:spcPts val="1200"/>
              </a:spcBef>
              <a:spcAft>
                <a:spcPts val="1800"/>
              </a:spcAft>
            </a:pPr>
            <a:r>
              <a:rPr lang="en-US" b="1" dirty="0">
                <a:solidFill>
                  <a:srgbClr val="0000CC"/>
                </a:solidFill>
              </a:rPr>
              <a:t>Step 5:</a:t>
            </a:r>
            <a:r>
              <a:rPr lang="en-US" dirty="0"/>
              <a:t> Make sure the Polling Place is correct</a:t>
            </a:r>
            <a:endParaRPr lang="en-US" b="1" dirty="0">
              <a:solidFill>
                <a:srgbClr val="0000CC"/>
              </a:solidFill>
            </a:endParaRPr>
          </a:p>
          <a:p>
            <a:pPr indent="-228600">
              <a:lnSpc>
                <a:spcPct val="90000"/>
              </a:lnSpc>
              <a:spcBef>
                <a:spcPts val="1200"/>
              </a:spcBef>
              <a:spcAft>
                <a:spcPts val="1800"/>
              </a:spcAft>
            </a:pPr>
            <a:r>
              <a:rPr lang="en-US" b="1" dirty="0">
                <a:solidFill>
                  <a:srgbClr val="0000CC"/>
                </a:solidFill>
              </a:rPr>
              <a:t>Step 6</a:t>
            </a:r>
            <a:r>
              <a:rPr lang="en-US" dirty="0">
                <a:solidFill>
                  <a:srgbClr val="0000CC"/>
                </a:solidFill>
              </a:rPr>
              <a:t>:</a:t>
            </a:r>
            <a:r>
              <a:rPr lang="en-US" dirty="0"/>
              <a:t> Enter Username</a:t>
            </a:r>
          </a:p>
          <a:p>
            <a:pPr indent="-228600">
              <a:lnSpc>
                <a:spcPct val="90000"/>
              </a:lnSpc>
              <a:spcBef>
                <a:spcPts val="1200"/>
              </a:spcBef>
              <a:spcAft>
                <a:spcPts val="1800"/>
              </a:spcAft>
            </a:pPr>
            <a:r>
              <a:rPr lang="en-US" b="1" dirty="0">
                <a:solidFill>
                  <a:srgbClr val="0000CC"/>
                </a:solidFill>
              </a:rPr>
              <a:t>Step 7: </a:t>
            </a:r>
            <a:r>
              <a:rPr lang="en-US" dirty="0"/>
              <a:t>Enter Password</a:t>
            </a:r>
            <a:endParaRPr lang="en-US" b="1" dirty="0">
              <a:solidFill>
                <a:srgbClr val="0000CC"/>
              </a:solidFill>
            </a:endParaRPr>
          </a:p>
          <a:p>
            <a:pPr indent="-228600">
              <a:lnSpc>
                <a:spcPct val="90000"/>
              </a:lnSpc>
              <a:spcBef>
                <a:spcPts val="1200"/>
              </a:spcBef>
              <a:spcAft>
                <a:spcPts val="1800"/>
              </a:spcAft>
            </a:pPr>
            <a:r>
              <a:rPr lang="en-US" b="1" dirty="0">
                <a:solidFill>
                  <a:srgbClr val="0000CC"/>
                </a:solidFill>
              </a:rPr>
              <a:t>Step 8:</a:t>
            </a:r>
            <a:r>
              <a:rPr lang="en-US" dirty="0"/>
              <a:t> Select “</a:t>
            </a:r>
            <a:r>
              <a:rPr lang="en-US" dirty="0">
                <a:solidFill>
                  <a:srgbClr val="0000CC"/>
                </a:solidFill>
              </a:rPr>
              <a:t>Sign In</a:t>
            </a:r>
            <a:r>
              <a:rPr lang="en-US" dirty="0"/>
              <a:t>”</a:t>
            </a:r>
          </a:p>
          <a:p>
            <a:pPr indent="-228600">
              <a:lnSpc>
                <a:spcPct val="90000"/>
              </a:lnSpc>
              <a:spcBef>
                <a:spcPts val="1200"/>
              </a:spcBef>
              <a:spcAft>
                <a:spcPts val="1800"/>
              </a:spcAft>
            </a:pPr>
            <a:r>
              <a:rPr lang="en-US" b="1" dirty="0">
                <a:solidFill>
                  <a:srgbClr val="0000CC"/>
                </a:solidFill>
              </a:rPr>
              <a:t>Step 9: </a:t>
            </a:r>
            <a:r>
              <a:rPr lang="en-US" dirty="0"/>
              <a:t>Select “</a:t>
            </a:r>
            <a:r>
              <a:rPr lang="en-US" dirty="0">
                <a:solidFill>
                  <a:srgbClr val="0000CC"/>
                </a:solidFill>
              </a:rPr>
              <a:t>Open Poll</a:t>
            </a:r>
            <a:r>
              <a:rPr lang="en-US" dirty="0"/>
              <a:t>”</a:t>
            </a:r>
          </a:p>
          <a:p>
            <a:endParaRPr lang="en-US" dirty="0"/>
          </a:p>
        </p:txBody>
      </p:sp>
      <p:pic>
        <p:nvPicPr>
          <p:cNvPr id="5" name="Picture 4">
            <a:extLst>
              <a:ext uri="{FF2B5EF4-FFF2-40B4-BE49-F238E27FC236}">
                <a16:creationId xmlns:a16="http://schemas.microsoft.com/office/drawing/2014/main" id="{4F36D52C-39E6-9E9B-60BF-34BD50F71C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5075"/>
            <a:ext cx="4876800" cy="2651125"/>
          </a:xfrm>
          <a:prstGeom prst="rect">
            <a:avLst/>
          </a:prstGeom>
          <a:ln w="19050">
            <a:solidFill>
              <a:srgbClr val="FF0000"/>
            </a:solidFill>
          </a:ln>
        </p:spPr>
      </p:pic>
      <p:sp>
        <p:nvSpPr>
          <p:cNvPr id="6" name="TextBox 5">
            <a:extLst>
              <a:ext uri="{FF2B5EF4-FFF2-40B4-BE49-F238E27FC236}">
                <a16:creationId xmlns:a16="http://schemas.microsoft.com/office/drawing/2014/main" id="{5D293431-9C84-1A45-B930-9C55F3D249FD}"/>
              </a:ext>
            </a:extLst>
          </p:cNvPr>
          <p:cNvSpPr txBox="1"/>
          <p:nvPr/>
        </p:nvSpPr>
        <p:spPr>
          <a:xfrm>
            <a:off x="4495800" y="1828800"/>
            <a:ext cx="1600200" cy="461665"/>
          </a:xfrm>
          <a:prstGeom prst="rect">
            <a:avLst/>
          </a:prstGeom>
          <a:solidFill>
            <a:schemeClr val="bg1"/>
          </a:solidFill>
        </p:spPr>
        <p:txBody>
          <a:bodyPr wrap="square" rtlCol="0">
            <a:spAutoFit/>
          </a:bodyPr>
          <a:lstStyle/>
          <a:p>
            <a:pPr algn="ctr"/>
            <a:r>
              <a:rPr lang="en-US" sz="1200" b="1" dirty="0"/>
              <a:t>Polling Place Name and address</a:t>
            </a:r>
          </a:p>
        </p:txBody>
      </p:sp>
      <p:sp>
        <p:nvSpPr>
          <p:cNvPr id="3" name="Oval 2">
            <a:extLst>
              <a:ext uri="{FF2B5EF4-FFF2-40B4-BE49-F238E27FC236}">
                <a16:creationId xmlns:a16="http://schemas.microsoft.com/office/drawing/2014/main" id="{52903242-C830-45FA-932A-398ADD479025}"/>
              </a:ext>
            </a:extLst>
          </p:cNvPr>
          <p:cNvSpPr/>
          <p:nvPr/>
        </p:nvSpPr>
        <p:spPr>
          <a:xfrm>
            <a:off x="7696200" y="2417186"/>
            <a:ext cx="1219200" cy="3260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03E54779-5D1A-6406-94AB-C79FABF00810}"/>
              </a:ext>
            </a:extLst>
          </p:cNvPr>
          <p:cNvSpPr/>
          <p:nvPr/>
        </p:nvSpPr>
        <p:spPr>
          <a:xfrm rot="1265502">
            <a:off x="7436656" y="996362"/>
            <a:ext cx="214288" cy="979077"/>
          </a:xfrm>
          <a:prstGeom prst="down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703FD8E-E9C2-74C6-79E2-0D6E3AF69D25}"/>
              </a:ext>
            </a:extLst>
          </p:cNvPr>
          <p:cNvPicPr>
            <a:picLocks noChangeAspect="1"/>
          </p:cNvPicPr>
          <p:nvPr/>
        </p:nvPicPr>
        <p:blipFill rotWithShape="1">
          <a:blip r:embed="rId3"/>
          <a:srcRect l="1587"/>
          <a:stretch/>
        </p:blipFill>
        <p:spPr>
          <a:xfrm>
            <a:off x="4191000" y="4062748"/>
            <a:ext cx="4876800" cy="2719052"/>
          </a:xfrm>
          <a:prstGeom prst="rect">
            <a:avLst/>
          </a:prstGeom>
          <a:ln w="19050">
            <a:solidFill>
              <a:srgbClr val="FF0000"/>
            </a:solidFill>
          </a:ln>
        </p:spPr>
      </p:pic>
      <p:sp>
        <p:nvSpPr>
          <p:cNvPr id="10" name="TextBox 9">
            <a:extLst>
              <a:ext uri="{FF2B5EF4-FFF2-40B4-BE49-F238E27FC236}">
                <a16:creationId xmlns:a16="http://schemas.microsoft.com/office/drawing/2014/main" id="{3C64CB50-251B-84CE-096D-A2837794B99E}"/>
              </a:ext>
            </a:extLst>
          </p:cNvPr>
          <p:cNvSpPr txBox="1"/>
          <p:nvPr/>
        </p:nvSpPr>
        <p:spPr>
          <a:xfrm>
            <a:off x="4572000" y="4876800"/>
            <a:ext cx="1219200" cy="400110"/>
          </a:xfrm>
          <a:prstGeom prst="rect">
            <a:avLst/>
          </a:prstGeom>
          <a:solidFill>
            <a:schemeClr val="bg1"/>
          </a:solidFill>
        </p:spPr>
        <p:txBody>
          <a:bodyPr wrap="square" rtlCol="0">
            <a:spAutoFit/>
          </a:bodyPr>
          <a:lstStyle/>
          <a:p>
            <a:pPr algn="ctr"/>
            <a:r>
              <a:rPr lang="en-US" sz="1000" b="1" dirty="0"/>
              <a:t>Polling Place Name and address</a:t>
            </a:r>
          </a:p>
        </p:txBody>
      </p:sp>
      <p:sp>
        <p:nvSpPr>
          <p:cNvPr id="11" name="Oval 10">
            <a:extLst>
              <a:ext uri="{FF2B5EF4-FFF2-40B4-BE49-F238E27FC236}">
                <a16:creationId xmlns:a16="http://schemas.microsoft.com/office/drawing/2014/main" id="{E58B1CAB-8CFF-F447-8258-15838FBB86B9}"/>
              </a:ext>
            </a:extLst>
          </p:cNvPr>
          <p:cNvSpPr/>
          <p:nvPr/>
        </p:nvSpPr>
        <p:spPr>
          <a:xfrm>
            <a:off x="7696200" y="6272142"/>
            <a:ext cx="1371600" cy="509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7288588"/>
      </p:ext>
    </p:extLst>
  </p:cSld>
  <p:clrMapOvr>
    <a:masterClrMapping/>
  </p:clrMapOvr>
  <p:transition advClick="0" advTm="10000">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51E5-7F64-4864-A423-CE8FC5412A89}"/>
              </a:ext>
            </a:extLst>
          </p:cNvPr>
          <p:cNvSpPr>
            <a:spLocks noGrp="1"/>
          </p:cNvSpPr>
          <p:nvPr>
            <p:ph type="title"/>
          </p:nvPr>
        </p:nvSpPr>
        <p:spPr>
          <a:xfrm>
            <a:off x="457200" y="76200"/>
            <a:ext cx="8229600" cy="914400"/>
          </a:xfrm>
        </p:spPr>
        <p:txBody>
          <a:bodyPr>
            <a:normAutofit fontScale="90000"/>
          </a:bodyPr>
          <a:lstStyle/>
          <a:p>
            <a:r>
              <a:rPr lang="en-US" b="1" dirty="0" err="1">
                <a:solidFill>
                  <a:srgbClr val="0000CC"/>
                </a:solidFill>
              </a:rPr>
              <a:t>ExpressPoll</a:t>
            </a:r>
            <a:r>
              <a:rPr lang="en-US" b="1" dirty="0">
                <a:solidFill>
                  <a:srgbClr val="0000CC"/>
                </a:solidFill>
              </a:rPr>
              <a:t> Tablets</a:t>
            </a:r>
            <a:br>
              <a:rPr lang="en-US" b="1" dirty="0">
                <a:solidFill>
                  <a:srgbClr val="0000CC"/>
                </a:solidFill>
              </a:rPr>
            </a:br>
            <a:endParaRPr lang="en-US" sz="1800" dirty="0"/>
          </a:p>
        </p:txBody>
      </p:sp>
      <p:sp>
        <p:nvSpPr>
          <p:cNvPr id="4" name="Content Placeholder 3">
            <a:extLst>
              <a:ext uri="{FF2B5EF4-FFF2-40B4-BE49-F238E27FC236}">
                <a16:creationId xmlns:a16="http://schemas.microsoft.com/office/drawing/2014/main" id="{84E3B733-9A14-4E8E-9669-64086CDDA470}"/>
              </a:ext>
            </a:extLst>
          </p:cNvPr>
          <p:cNvSpPr>
            <a:spLocks noGrp="1"/>
          </p:cNvSpPr>
          <p:nvPr>
            <p:ph sz="half" idx="1"/>
          </p:nvPr>
        </p:nvSpPr>
        <p:spPr>
          <a:xfrm>
            <a:off x="0" y="1295400"/>
            <a:ext cx="3886200" cy="5181600"/>
          </a:xfrm>
        </p:spPr>
        <p:txBody>
          <a:bodyPr>
            <a:normAutofit fontScale="92500" lnSpcReduction="20000"/>
          </a:bodyPr>
          <a:lstStyle/>
          <a:p>
            <a:pPr indent="-228600">
              <a:lnSpc>
                <a:spcPct val="90000"/>
              </a:lnSpc>
              <a:spcBef>
                <a:spcPts val="1200"/>
              </a:spcBef>
              <a:spcAft>
                <a:spcPts val="1200"/>
              </a:spcAft>
              <a:buClr>
                <a:srgbClr val="0000CC"/>
              </a:buClr>
            </a:pPr>
            <a:r>
              <a:rPr lang="en-US" dirty="0"/>
              <a:t>Make sure the number of ballots issued is ZERO</a:t>
            </a:r>
          </a:p>
          <a:p>
            <a:pPr indent="-228600">
              <a:lnSpc>
                <a:spcPct val="90000"/>
              </a:lnSpc>
              <a:spcBef>
                <a:spcPts val="1200"/>
              </a:spcBef>
              <a:spcAft>
                <a:spcPts val="1200"/>
              </a:spcAft>
              <a:buClr>
                <a:srgbClr val="0000CC"/>
              </a:buClr>
            </a:pPr>
            <a:r>
              <a:rPr lang="en-US" dirty="0"/>
              <a:t>Verify you are connected to the </a:t>
            </a:r>
            <a:r>
              <a:rPr lang="en-US" dirty="0" err="1"/>
              <a:t>WiFi</a:t>
            </a:r>
            <a:r>
              <a:rPr lang="en-US" dirty="0"/>
              <a:t> </a:t>
            </a:r>
          </a:p>
          <a:p>
            <a:pPr marL="571500" indent="-228600" defTabSz="514350">
              <a:lnSpc>
                <a:spcPct val="90000"/>
              </a:lnSpc>
              <a:spcBef>
                <a:spcPts val="1200"/>
              </a:spcBef>
              <a:spcAft>
                <a:spcPts val="1200"/>
              </a:spcAft>
            </a:pPr>
            <a:r>
              <a:rPr lang="en-US" sz="2600" dirty="0">
                <a:effectLst/>
                <a:latin typeface="+mj-lt"/>
                <a:ea typeface="Calibri" panose="020F0502020204030204" pitchFamily="34" charset="0"/>
                <a:cs typeface="Times New Roman" panose="02020603050405020304" pitchFamily="18" charset="0"/>
              </a:rPr>
              <a:t>Green Check Mark and Green  Cloud</a:t>
            </a:r>
            <a:endParaRPr lang="en-US" sz="2600" dirty="0">
              <a:latin typeface="+mj-lt"/>
            </a:endParaRPr>
          </a:p>
          <a:p>
            <a:pPr marL="114300" indent="0">
              <a:lnSpc>
                <a:spcPct val="90000"/>
              </a:lnSpc>
              <a:spcBef>
                <a:spcPts val="1200"/>
              </a:spcBef>
              <a:spcAft>
                <a:spcPts val="1200"/>
              </a:spcAft>
              <a:buNone/>
            </a:pPr>
            <a:endParaRPr lang="en-US" dirty="0"/>
          </a:p>
          <a:p>
            <a:pPr marL="0" marR="0" defTabSz="342900">
              <a:lnSpc>
                <a:spcPct val="107000"/>
              </a:lnSpc>
              <a:spcBef>
                <a:spcPts val="0"/>
              </a:spcBef>
              <a:spcAft>
                <a:spcPts val="800"/>
              </a:spcAft>
              <a:buClr>
                <a:srgbClr val="0000CC"/>
              </a:buClr>
            </a:pPr>
            <a:r>
              <a:rPr lang="en-US" sz="2800" u="sng" dirty="0">
                <a:effectLst/>
                <a:latin typeface="Cambria" panose="02040503050406030204" pitchFamily="18" charset="0"/>
                <a:ea typeface="Calibri" panose="020F0502020204030204" pitchFamily="34" charset="0"/>
                <a:cs typeface="Times New Roman" panose="02020603050405020304" pitchFamily="18" charset="0"/>
              </a:rPr>
              <a:t>Do not check in Voters          </a:t>
            </a:r>
            <a:r>
              <a:rPr lang="en-US" sz="2800" dirty="0">
                <a:effectLst/>
                <a:latin typeface="Cambria" panose="02040503050406030204" pitchFamily="18" charset="0"/>
                <a:ea typeface="Calibri" panose="020F0502020204030204" pitchFamily="34" charset="0"/>
                <a:cs typeface="Times New Roman" panose="02020603050405020304" pitchFamily="18" charset="0"/>
              </a:rPr>
              <a:t>	</a:t>
            </a:r>
            <a:r>
              <a:rPr lang="en-US" sz="2800" u="sng" dirty="0">
                <a:effectLst/>
                <a:latin typeface="Cambria" panose="02040503050406030204" pitchFamily="18" charset="0"/>
                <a:ea typeface="Calibri" panose="020F0502020204030204" pitchFamily="34" charset="0"/>
                <a:cs typeface="Times New Roman" panose="02020603050405020304" pitchFamily="18" charset="0"/>
              </a:rPr>
              <a:t>until 7:30</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6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Smart Update is no longer Required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90000"/>
              </a:lnSpc>
              <a:spcBef>
                <a:spcPts val="1200"/>
              </a:spcBef>
              <a:spcAft>
                <a:spcPts val="1200"/>
              </a:spcAft>
            </a:pPr>
            <a:endParaRPr lang="en-US" dirty="0"/>
          </a:p>
        </p:txBody>
      </p:sp>
      <p:pic>
        <p:nvPicPr>
          <p:cNvPr id="3" name="Picture 2">
            <a:extLst>
              <a:ext uri="{FF2B5EF4-FFF2-40B4-BE49-F238E27FC236}">
                <a16:creationId xmlns:a16="http://schemas.microsoft.com/office/drawing/2014/main" id="{4A7B57CF-B20F-5391-1F3F-AC10F290E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1111906"/>
            <a:ext cx="5181601" cy="3106780"/>
          </a:xfrm>
          <a:prstGeom prst="rect">
            <a:avLst/>
          </a:prstGeom>
          <a:ln w="19050">
            <a:solidFill>
              <a:srgbClr val="FF0000">
                <a:alpha val="99000"/>
              </a:srgbClr>
            </a:solidFill>
          </a:ln>
        </p:spPr>
      </p:pic>
      <p:sp>
        <p:nvSpPr>
          <p:cNvPr id="5" name="Arrow: Down 4">
            <a:extLst>
              <a:ext uri="{FF2B5EF4-FFF2-40B4-BE49-F238E27FC236}">
                <a16:creationId xmlns:a16="http://schemas.microsoft.com/office/drawing/2014/main" id="{D7640B38-0FDD-9C75-8F8D-BB82E24382D3}"/>
              </a:ext>
            </a:extLst>
          </p:cNvPr>
          <p:cNvSpPr/>
          <p:nvPr/>
        </p:nvSpPr>
        <p:spPr>
          <a:xfrm rot="1295161">
            <a:off x="7716347" y="242443"/>
            <a:ext cx="264094" cy="990600"/>
          </a:xfrm>
          <a:prstGeom prst="down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70B84141-8C84-5BB9-7A14-A6062965DF37}"/>
              </a:ext>
            </a:extLst>
          </p:cNvPr>
          <p:cNvSpPr/>
          <p:nvPr/>
        </p:nvSpPr>
        <p:spPr>
          <a:xfrm rot="10800000">
            <a:off x="5867400" y="2514600"/>
            <a:ext cx="304800" cy="990600"/>
          </a:xfrm>
          <a:prstGeom prst="down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5587010-1DD3-5297-C4E3-4D165BB445AB}"/>
              </a:ext>
            </a:extLst>
          </p:cNvPr>
          <p:cNvPicPr>
            <a:picLocks noChangeAspect="1"/>
          </p:cNvPicPr>
          <p:nvPr/>
        </p:nvPicPr>
        <p:blipFill>
          <a:blip r:embed="rId3"/>
          <a:stretch>
            <a:fillRect/>
          </a:stretch>
        </p:blipFill>
        <p:spPr>
          <a:xfrm>
            <a:off x="4267200" y="2057400"/>
            <a:ext cx="1371600" cy="386236"/>
          </a:xfrm>
          <a:prstGeom prst="rect">
            <a:avLst/>
          </a:prstGeom>
        </p:spPr>
      </p:pic>
      <p:pic>
        <p:nvPicPr>
          <p:cNvPr id="9" name="Picture 8">
            <a:extLst>
              <a:ext uri="{FF2B5EF4-FFF2-40B4-BE49-F238E27FC236}">
                <a16:creationId xmlns:a16="http://schemas.microsoft.com/office/drawing/2014/main" id="{12D9FEA2-1E92-5096-199A-869DBD8E1C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0" t="2349" r="1814" b="4585"/>
          <a:stretch/>
        </p:blipFill>
        <p:spPr>
          <a:xfrm>
            <a:off x="3886200" y="4327525"/>
            <a:ext cx="5150418" cy="2454275"/>
          </a:xfrm>
          <a:prstGeom prst="rect">
            <a:avLst/>
          </a:prstGeom>
          <a:ln w="15875">
            <a:solidFill>
              <a:srgbClr val="FF0000"/>
            </a:solidFill>
          </a:ln>
        </p:spPr>
      </p:pic>
    </p:spTree>
    <p:extLst>
      <p:ext uri="{BB962C8B-B14F-4D97-AF65-F5344CB8AC3E}">
        <p14:creationId xmlns:p14="http://schemas.microsoft.com/office/powerpoint/2010/main" val="3935567696"/>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0"/>
            <a:ext cx="8229600" cy="838200"/>
          </a:xfrm>
        </p:spPr>
        <p:txBody>
          <a:bodyPr>
            <a:normAutofit/>
          </a:bodyPr>
          <a:lstStyle/>
          <a:p>
            <a:pPr>
              <a:defRPr/>
            </a:pPr>
            <a:r>
              <a:rPr lang="en-US" sz="3600" b="1" dirty="0">
                <a:solidFill>
                  <a:srgbClr val="0000CC"/>
                </a:solidFill>
                <a:ea typeface="Tahoma" panose="020B0604030504040204" pitchFamily="34" charset="0"/>
                <a:cs typeface="Tahoma" panose="020B0604030504040204" pitchFamily="34" charset="0"/>
              </a:rPr>
              <a:t>Who Is Allowed in the Polls?</a:t>
            </a:r>
          </a:p>
        </p:txBody>
      </p:sp>
      <p:sp>
        <p:nvSpPr>
          <p:cNvPr id="3" name="Content Placeholder 2"/>
          <p:cNvSpPr>
            <a:spLocks noGrp="1"/>
          </p:cNvSpPr>
          <p:nvPr>
            <p:ph idx="1"/>
          </p:nvPr>
        </p:nvSpPr>
        <p:spPr>
          <a:xfrm>
            <a:off x="152400" y="838200"/>
            <a:ext cx="8991600" cy="5791200"/>
          </a:xfrm>
        </p:spPr>
        <p:txBody>
          <a:bodyPr/>
          <a:lstStyle/>
          <a:p>
            <a:pPr marL="0" indent="0" eaLnBrk="1" fontAlgn="auto" hangingPunct="1">
              <a:spcAft>
                <a:spcPts val="0"/>
              </a:spcAft>
              <a:buFont typeface="Arial" pitchFamily="34" charset="0"/>
              <a:buNone/>
              <a:defRPr/>
            </a:pPr>
            <a:endParaRPr lang="en-US" sz="1400" dirty="0">
              <a:solidFill>
                <a:prstClr val="black"/>
              </a:solidFill>
              <a:latin typeface="+mj-lt"/>
              <a:ea typeface="Tahoma" panose="020B0604030504040204" pitchFamily="34" charset="0"/>
              <a:cs typeface="Tahoma" panose="020B0604030504040204" pitchFamily="34" charset="0"/>
            </a:endParaRPr>
          </a:p>
          <a:p>
            <a:pPr eaLnBrk="1" fontAlgn="auto" hangingPunct="1">
              <a:spcAft>
                <a:spcPts val="0"/>
              </a:spcAft>
              <a:buClr>
                <a:srgbClr val="0000CC"/>
              </a:buClr>
              <a:buSzPct val="70000"/>
              <a:buFont typeface="Wingdings 3" panose="05040102010807070707" pitchFamily="18" charset="2"/>
              <a:buChar char="u"/>
              <a:defRPr/>
            </a:pPr>
            <a:r>
              <a:rPr lang="en-US" sz="2600" dirty="0">
                <a:solidFill>
                  <a:prstClr val="black"/>
                </a:solidFill>
                <a:latin typeface="+mj-lt"/>
                <a:ea typeface="Tahoma" panose="020B0604030504040204" pitchFamily="34" charset="0"/>
                <a:cs typeface="Tahoma" panose="020B0604030504040204" pitchFamily="34" charset="0"/>
              </a:rPr>
              <a:t> </a:t>
            </a:r>
            <a:r>
              <a:rPr lang="en-US" sz="2600" b="1" dirty="0">
                <a:solidFill>
                  <a:prstClr val="black"/>
                </a:solidFill>
                <a:latin typeface="+mj-lt"/>
                <a:ea typeface="Tahoma" panose="020B0604030504040204" pitchFamily="34" charset="0"/>
                <a:cs typeface="Tahoma" panose="020B0604030504040204" pitchFamily="34" charset="0"/>
              </a:rPr>
              <a:t>Election Officials</a:t>
            </a:r>
          </a:p>
          <a:p>
            <a:pPr eaLnBrk="1" fontAlgn="auto" hangingPunct="1">
              <a:spcAft>
                <a:spcPts val="0"/>
              </a:spcAft>
              <a:buClr>
                <a:srgbClr val="0000CC"/>
              </a:buClr>
              <a:buSzPct val="70000"/>
              <a:buFont typeface="Wingdings 3" panose="05040102010807070707" pitchFamily="18" charset="2"/>
              <a:buChar char="u"/>
              <a:defRPr/>
            </a:pPr>
            <a:r>
              <a:rPr lang="en-US" sz="2600" b="1" dirty="0">
                <a:solidFill>
                  <a:prstClr val="black"/>
                </a:solidFill>
                <a:latin typeface="+mj-lt"/>
                <a:ea typeface="Tahoma" panose="020B0604030504040204" pitchFamily="34" charset="0"/>
                <a:cs typeface="Tahoma" panose="020B0604030504040204" pitchFamily="34" charset="0"/>
              </a:rPr>
              <a:t> Poll Watchers</a:t>
            </a:r>
          </a:p>
          <a:p>
            <a:pPr eaLnBrk="1" fontAlgn="auto" hangingPunct="1">
              <a:spcAft>
                <a:spcPts val="0"/>
              </a:spcAft>
              <a:buClr>
                <a:srgbClr val="0000CC"/>
              </a:buClr>
              <a:buSzPct val="70000"/>
              <a:buFont typeface="Wingdings 3" panose="05040102010807070707" pitchFamily="18" charset="2"/>
              <a:buChar char="u"/>
              <a:defRPr/>
            </a:pPr>
            <a:r>
              <a:rPr lang="en-US" sz="2600" b="1" dirty="0">
                <a:solidFill>
                  <a:prstClr val="black"/>
                </a:solidFill>
                <a:latin typeface="+mj-lt"/>
                <a:ea typeface="Tahoma" panose="020B0604030504040204" pitchFamily="34" charset="0"/>
                <a:cs typeface="Tahoma" panose="020B0604030504040204" pitchFamily="34" charset="0"/>
              </a:rPr>
              <a:t> Voters</a:t>
            </a:r>
          </a:p>
          <a:p>
            <a:pPr eaLnBrk="1" fontAlgn="auto" hangingPunct="1">
              <a:spcAft>
                <a:spcPts val="0"/>
              </a:spcAft>
              <a:buClr>
                <a:srgbClr val="0000CC"/>
              </a:buClr>
              <a:buSzPct val="70000"/>
              <a:buFont typeface="Wingdings 3" panose="05040102010807070707" pitchFamily="18" charset="2"/>
              <a:buChar char="u"/>
              <a:defRPr/>
            </a:pPr>
            <a:r>
              <a:rPr lang="en-US" sz="2600" b="1" dirty="0">
                <a:solidFill>
                  <a:prstClr val="black"/>
                </a:solidFill>
                <a:latin typeface="+mj-lt"/>
                <a:ea typeface="Tahoma" panose="020B0604030504040204" pitchFamily="34" charset="0"/>
                <a:cs typeface="Tahoma" panose="020B0604030504040204" pitchFamily="34" charset="0"/>
              </a:rPr>
              <a:t> Persons in the care of voters who are not eligible to vote</a:t>
            </a:r>
          </a:p>
          <a:p>
            <a:pPr eaLnBrk="1" fontAlgn="auto" hangingPunct="1">
              <a:spcAft>
                <a:spcPts val="0"/>
              </a:spcAft>
              <a:buClr>
                <a:srgbClr val="0000CC"/>
              </a:buClr>
              <a:buSzPct val="70000"/>
              <a:buFont typeface="Wingdings 3" panose="05040102010807070707" pitchFamily="18" charset="2"/>
              <a:buChar char="u"/>
              <a:defRPr/>
            </a:pPr>
            <a:r>
              <a:rPr lang="en-US" sz="2600" b="1" dirty="0">
                <a:solidFill>
                  <a:prstClr val="black"/>
                </a:solidFill>
                <a:latin typeface="+mj-lt"/>
                <a:ea typeface="Tahoma" panose="020B0604030504040204" pitchFamily="34" charset="0"/>
                <a:cs typeface="Tahoma" panose="020B0604030504040204" pitchFamily="34" charset="0"/>
              </a:rPr>
              <a:t> Persons who are lawfully assisting a voter</a:t>
            </a:r>
          </a:p>
          <a:p>
            <a:pPr eaLnBrk="1" fontAlgn="auto" hangingPunct="1">
              <a:spcAft>
                <a:spcPts val="0"/>
              </a:spcAft>
              <a:buClr>
                <a:srgbClr val="0000CC"/>
              </a:buClr>
              <a:buSzPct val="70000"/>
              <a:buFont typeface="Wingdings 3" panose="05040102010807070707" pitchFamily="18" charset="2"/>
              <a:buChar char="u"/>
              <a:defRPr/>
            </a:pPr>
            <a:r>
              <a:rPr lang="en-US" sz="2600" b="1" dirty="0">
                <a:solidFill>
                  <a:prstClr val="black"/>
                </a:solidFill>
                <a:latin typeface="+mj-lt"/>
                <a:ea typeface="Tahoma" panose="020B0604030504040204" pitchFamily="34" charset="0"/>
                <a:cs typeface="Tahoma" panose="020B0604030504040204" pitchFamily="34" charset="0"/>
              </a:rPr>
              <a:t> Law enforcement and other emergency personnel</a:t>
            </a:r>
          </a:p>
          <a:p>
            <a:pPr eaLnBrk="1" fontAlgn="auto" hangingPunct="1">
              <a:spcAft>
                <a:spcPts val="0"/>
              </a:spcAft>
              <a:buClr>
                <a:srgbClr val="0000CC"/>
              </a:buClr>
              <a:buSzPct val="70000"/>
              <a:buFont typeface="Wingdings 3" panose="05040102010807070707" pitchFamily="18" charset="2"/>
              <a:buChar char="u"/>
              <a:defRPr/>
            </a:pPr>
            <a:r>
              <a:rPr lang="en-US" sz="2600" b="1" dirty="0">
                <a:solidFill>
                  <a:prstClr val="black"/>
                </a:solidFill>
                <a:latin typeface="+mj-lt"/>
                <a:ea typeface="Tahoma" panose="020B0604030504040204" pitchFamily="34" charset="0"/>
                <a:cs typeface="Tahoma" panose="020B0604030504040204" pitchFamily="34" charset="0"/>
              </a:rPr>
              <a:t> Monitors authorized by SBEC or federal agency</a:t>
            </a:r>
          </a:p>
          <a:p>
            <a:pPr eaLnBrk="1" fontAlgn="auto" hangingPunct="1">
              <a:spcAft>
                <a:spcPts val="0"/>
              </a:spcAft>
              <a:buClr>
                <a:srgbClr val="0000CC"/>
              </a:buClr>
              <a:buSzPct val="70000"/>
              <a:buFont typeface="Wingdings 3" panose="05040102010807070707" pitchFamily="18" charset="2"/>
              <a:buChar char="u"/>
              <a:defRPr/>
            </a:pPr>
            <a:r>
              <a:rPr lang="en-US" sz="2600" b="1" dirty="0">
                <a:solidFill>
                  <a:prstClr val="black"/>
                </a:solidFill>
                <a:latin typeface="+mj-lt"/>
                <a:ea typeface="Tahoma" panose="020B0604030504040204" pitchFamily="34" charset="0"/>
                <a:cs typeface="Tahoma" panose="020B0604030504040204" pitchFamily="34" charset="0"/>
              </a:rPr>
              <a:t> Persons with business in</a:t>
            </a:r>
            <a:r>
              <a:rPr lang="en-US" sz="2600" b="1" spc="-150" dirty="0">
                <a:solidFill>
                  <a:prstClr val="black"/>
                </a:solidFill>
                <a:latin typeface="+mj-lt"/>
                <a:ea typeface="Tahoma" panose="020B0604030504040204" pitchFamily="34" charset="0"/>
                <a:cs typeface="Tahoma" panose="020B0604030504040204" pitchFamily="34" charset="0"/>
              </a:rPr>
              <a:t> the </a:t>
            </a:r>
            <a:r>
              <a:rPr lang="en-US" sz="2600" b="1" dirty="0">
                <a:solidFill>
                  <a:prstClr val="black"/>
                </a:solidFill>
                <a:latin typeface="+mj-lt"/>
                <a:ea typeface="Tahoma" panose="020B0604030504040204" pitchFamily="34" charset="0"/>
                <a:cs typeface="Tahoma" panose="020B0604030504040204" pitchFamily="34" charset="0"/>
              </a:rPr>
              <a:t>building (go directly to</a:t>
            </a:r>
            <a:r>
              <a:rPr lang="en-US" sz="2600" b="1" spc="-150" dirty="0">
                <a:solidFill>
                  <a:prstClr val="black"/>
                </a:solidFill>
                <a:latin typeface="+mj-lt"/>
                <a:ea typeface="Tahoma" panose="020B0604030504040204" pitchFamily="34" charset="0"/>
                <a:cs typeface="Tahoma" panose="020B0604030504040204" pitchFamily="34" charset="0"/>
              </a:rPr>
              <a:t> and </a:t>
            </a:r>
            <a:r>
              <a:rPr lang="en-US" sz="2600" b="1" dirty="0">
                <a:solidFill>
                  <a:prstClr val="black"/>
                </a:solidFill>
                <a:latin typeface="+mj-lt"/>
                <a:ea typeface="Tahoma" panose="020B0604030504040204" pitchFamily="34" charset="0"/>
                <a:cs typeface="Tahoma" panose="020B0604030504040204" pitchFamily="34" charset="0"/>
              </a:rPr>
              <a:t>from  </a:t>
            </a:r>
          </a:p>
          <a:p>
            <a:pPr marL="0" indent="0" eaLnBrk="1" fontAlgn="auto" hangingPunct="1">
              <a:spcBef>
                <a:spcPts val="0"/>
              </a:spcBef>
              <a:spcAft>
                <a:spcPts val="0"/>
              </a:spcAft>
              <a:buClr>
                <a:srgbClr val="0000CC"/>
              </a:buClr>
              <a:buSzPct val="70000"/>
              <a:buNone/>
              <a:defRPr/>
            </a:pPr>
            <a:r>
              <a:rPr lang="en-US" sz="2600" b="1" dirty="0">
                <a:solidFill>
                  <a:prstClr val="black"/>
                </a:solidFill>
                <a:latin typeface="+mj-lt"/>
                <a:ea typeface="Tahoma" panose="020B0604030504040204" pitchFamily="34" charset="0"/>
                <a:cs typeface="Tahoma" panose="020B0604030504040204" pitchFamily="34" charset="0"/>
              </a:rPr>
              <a:t>      business)</a:t>
            </a:r>
          </a:p>
          <a:p>
            <a:pPr eaLnBrk="1" fontAlgn="auto" hangingPunct="1">
              <a:spcAft>
                <a:spcPts val="0"/>
              </a:spcAft>
              <a:buClr>
                <a:srgbClr val="0000CC"/>
              </a:buClr>
              <a:buSzPct val="70000"/>
              <a:buFont typeface="Wingdings 3" panose="05040102010807070707" pitchFamily="18" charset="2"/>
              <a:buChar char="u"/>
              <a:defRPr/>
            </a:pPr>
            <a:r>
              <a:rPr lang="en-US" sz="2600" b="1" dirty="0">
                <a:solidFill>
                  <a:prstClr val="black"/>
                </a:solidFill>
                <a:latin typeface="+mj-lt"/>
                <a:ea typeface="Tahoma" panose="020B0604030504040204" pitchFamily="34" charset="0"/>
                <a:cs typeface="Tahoma" panose="020B0604030504040204" pitchFamily="34" charset="0"/>
              </a:rPr>
              <a:t> Persons assisting the CBEC</a:t>
            </a:r>
          </a:p>
          <a:p>
            <a:pPr eaLnBrk="1" fontAlgn="auto" hangingPunct="1">
              <a:spcAft>
                <a:spcPts val="0"/>
              </a:spcAft>
              <a:buClr>
                <a:srgbClr val="0000CC"/>
              </a:buClr>
              <a:buSzPct val="70000"/>
              <a:buFont typeface="Wingdings 3" panose="05040102010807070707" pitchFamily="18" charset="2"/>
              <a:buChar char="u"/>
              <a:defRPr/>
            </a:pPr>
            <a:r>
              <a:rPr lang="en-US" sz="2600" b="1" dirty="0">
                <a:solidFill>
                  <a:prstClr val="black"/>
                </a:solidFill>
                <a:latin typeface="+mj-lt"/>
                <a:ea typeface="Tahoma" panose="020B0604030504040204" pitchFamily="34" charset="0"/>
                <a:cs typeface="Tahoma" panose="020B0604030504040204" pitchFamily="34" charset="0"/>
              </a:rPr>
              <a:t> Persons authorized by the SBEC or CBEC</a:t>
            </a:r>
          </a:p>
          <a:p>
            <a:pPr>
              <a:defRPr/>
            </a:pPr>
            <a:endParaRPr lang="en-US" sz="2000" dirty="0"/>
          </a:p>
        </p:txBody>
      </p:sp>
    </p:spTree>
    <p:extLst>
      <p:ext uri="{BB962C8B-B14F-4D97-AF65-F5344CB8AC3E}">
        <p14:creationId xmlns:p14="http://schemas.microsoft.com/office/powerpoint/2010/main" val="3331021105"/>
      </p:ext>
    </p:extLst>
  </p:cSld>
  <p:clrMapOvr>
    <a:masterClrMapping/>
  </p:clrMapOvr>
  <p:transition advClick="0" advTm="10000">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0"/>
            <a:ext cx="8839200" cy="838200"/>
          </a:xfrm>
        </p:spPr>
        <p:txBody>
          <a:bodyPr>
            <a:normAutofit/>
          </a:bodyPr>
          <a:lstStyle/>
          <a:p>
            <a:r>
              <a:rPr lang="en-US" altLang="en-US" sz="3600" b="1" dirty="0">
                <a:solidFill>
                  <a:srgbClr val="3333CC"/>
                </a:solidFill>
                <a:cs typeface="Tahoma" pitchFamily="34" charset="0"/>
              </a:rPr>
              <a:t>Exit Polls</a:t>
            </a:r>
          </a:p>
        </p:txBody>
      </p:sp>
      <p:sp>
        <p:nvSpPr>
          <p:cNvPr id="105475" name="Content Placeholder 2"/>
          <p:cNvSpPr>
            <a:spLocks noGrp="1"/>
          </p:cNvSpPr>
          <p:nvPr>
            <p:ph idx="1"/>
          </p:nvPr>
        </p:nvSpPr>
        <p:spPr>
          <a:xfrm>
            <a:off x="152400" y="838200"/>
            <a:ext cx="8991600" cy="6019800"/>
          </a:xfrm>
        </p:spPr>
        <p:txBody>
          <a:bodyPr>
            <a:normAutofit/>
          </a:bodyPr>
          <a:lstStyle/>
          <a:p>
            <a:pPr>
              <a:spcBef>
                <a:spcPts val="0"/>
              </a:spcBef>
              <a:buClr>
                <a:srgbClr val="0000CC"/>
              </a:buClr>
              <a:buSzPct val="70000"/>
              <a:buFont typeface="Wingdings 3" panose="05040102010807070707" pitchFamily="18" charset="2"/>
              <a:buChar char="u"/>
              <a:defRPr/>
            </a:pPr>
            <a:r>
              <a:rPr lang="en-US" b="1" dirty="0">
                <a:solidFill>
                  <a:srgbClr val="3333CC"/>
                </a:solidFill>
                <a:latin typeface="Tahoma" pitchFamily="34" charset="0"/>
                <a:cs typeface="Tahoma" pitchFamily="34" charset="0"/>
              </a:rPr>
              <a:t> </a:t>
            </a:r>
            <a:r>
              <a:rPr lang="en-US" sz="2600" b="1" dirty="0">
                <a:latin typeface="+mj-lt"/>
                <a:cs typeface="Tahoma" pitchFamily="34" charset="0"/>
              </a:rPr>
              <a:t>News organizations </a:t>
            </a:r>
            <a:r>
              <a:rPr lang="en-US" sz="2600" b="1" dirty="0">
                <a:solidFill>
                  <a:srgbClr val="0000CC"/>
                </a:solidFill>
                <a:latin typeface="+mj-lt"/>
                <a:cs typeface="Tahoma" pitchFamily="34" charset="0"/>
              </a:rPr>
              <a:t>may</a:t>
            </a:r>
            <a:r>
              <a:rPr lang="en-US" sz="2600" b="1" dirty="0">
                <a:latin typeface="+mj-lt"/>
                <a:cs typeface="Tahoma" pitchFamily="34" charset="0"/>
              </a:rPr>
              <a:t> conduct exit polls</a:t>
            </a:r>
          </a:p>
          <a:p>
            <a:pPr lvl="1">
              <a:spcBef>
                <a:spcPts val="0"/>
              </a:spcBef>
              <a:buClr>
                <a:srgbClr val="0000CC"/>
              </a:buClr>
              <a:buSzPct val="50000"/>
              <a:buFont typeface="Wingdings" panose="05000000000000000000" pitchFamily="2" charset="2"/>
              <a:buChar char="n"/>
              <a:defRPr/>
            </a:pPr>
            <a:r>
              <a:rPr lang="en-US" sz="2600" b="1" dirty="0">
                <a:latin typeface="+mj-lt"/>
                <a:cs typeface="Tahoma" pitchFamily="34" charset="0"/>
              </a:rPr>
              <a:t> CBEC has discretion on whether to allow</a:t>
            </a:r>
          </a:p>
          <a:p>
            <a:pPr marL="0" indent="0">
              <a:spcBef>
                <a:spcPts val="0"/>
              </a:spcBef>
              <a:buClr>
                <a:srgbClr val="0000CC"/>
              </a:buClr>
              <a:buSzPct val="70000"/>
              <a:buNone/>
              <a:defRPr/>
            </a:pPr>
            <a:endParaRPr lang="en-US" sz="2600" b="1" dirty="0">
              <a:latin typeface="+mj-lt"/>
              <a:cs typeface="Tahoma" pitchFamily="34" charset="0"/>
            </a:endParaRPr>
          </a:p>
          <a:p>
            <a:pPr marL="457200" lvl="1" indent="-457200">
              <a:spcBef>
                <a:spcPts val="0"/>
              </a:spcBef>
              <a:buClr>
                <a:srgbClr val="0000CC"/>
              </a:buClr>
              <a:buSzPct val="70000"/>
              <a:buFont typeface="Wingdings 3" panose="05040102010807070707" pitchFamily="18" charset="2"/>
              <a:buChar char="u"/>
              <a:defRPr/>
            </a:pPr>
            <a:r>
              <a:rPr lang="en-US" sz="2600" b="1" dirty="0">
                <a:latin typeface="+mj-lt"/>
                <a:cs typeface="Tahoma" pitchFamily="34" charset="0"/>
              </a:rPr>
              <a:t>Exit polling </a:t>
            </a:r>
            <a:r>
              <a:rPr lang="en-US" sz="2600" b="1" dirty="0">
                <a:solidFill>
                  <a:srgbClr val="0000CC"/>
                </a:solidFill>
                <a:latin typeface="+mj-lt"/>
                <a:cs typeface="Tahoma" pitchFamily="34" charset="0"/>
              </a:rPr>
              <a:t>is not </a:t>
            </a:r>
            <a:r>
              <a:rPr lang="en-US" sz="2600" b="1" dirty="0">
                <a:latin typeface="+mj-lt"/>
                <a:cs typeface="Tahoma" pitchFamily="34" charset="0"/>
              </a:rPr>
              <a:t>considered electioneering</a:t>
            </a:r>
          </a:p>
          <a:p>
            <a:pPr marL="740664" lvl="2" indent="-283464">
              <a:spcBef>
                <a:spcPts val="0"/>
              </a:spcBef>
              <a:buClr>
                <a:srgbClr val="0000CC"/>
              </a:buClr>
              <a:buSzPct val="50000"/>
              <a:buFont typeface="Wingdings" panose="05000000000000000000" pitchFamily="2" charset="2"/>
              <a:buChar char="n"/>
              <a:defRPr/>
            </a:pPr>
            <a:r>
              <a:rPr lang="en-US" sz="2600" b="1" u="sng" dirty="0">
                <a:solidFill>
                  <a:srgbClr val="33CC33"/>
                </a:solidFill>
                <a:latin typeface="+mj-lt"/>
                <a:cs typeface="Tahoma" pitchFamily="34" charset="0"/>
              </a:rPr>
              <a:t>Allowed</a:t>
            </a:r>
            <a:r>
              <a:rPr lang="en-US" sz="2600" b="1" dirty="0">
                <a:latin typeface="+mj-lt"/>
                <a:cs typeface="Tahoma" pitchFamily="34" charset="0"/>
              </a:rPr>
              <a:t> in 100’ prohibited electioneering zone</a:t>
            </a:r>
          </a:p>
          <a:p>
            <a:pPr marL="0" indent="0">
              <a:spcBef>
                <a:spcPts val="0"/>
              </a:spcBef>
              <a:buClr>
                <a:srgbClr val="0000CC"/>
              </a:buClr>
              <a:buSzPct val="70000"/>
              <a:buNone/>
              <a:defRPr/>
            </a:pPr>
            <a:endParaRPr lang="en-US" sz="2000" b="1" dirty="0">
              <a:latin typeface="+mj-lt"/>
              <a:cs typeface="Tahoma" pitchFamily="34" charset="0"/>
            </a:endParaRPr>
          </a:p>
          <a:p>
            <a:pPr>
              <a:spcBef>
                <a:spcPts val="0"/>
              </a:spcBef>
              <a:buClr>
                <a:srgbClr val="0000CC"/>
              </a:buClr>
              <a:buSzPct val="70000"/>
              <a:buFont typeface="Wingdings 3" panose="05040102010807070707" pitchFamily="18" charset="2"/>
              <a:buChar char="u"/>
              <a:defRPr/>
            </a:pPr>
            <a:r>
              <a:rPr lang="en-US" sz="2600" b="1" dirty="0">
                <a:latin typeface="+mj-lt"/>
                <a:cs typeface="Tahoma" pitchFamily="34" charset="0"/>
              </a:rPr>
              <a:t>If CBEC allows exit pollsters, CBEC should let poll workers</a:t>
            </a:r>
          </a:p>
          <a:p>
            <a:pPr marL="0" indent="0">
              <a:spcBef>
                <a:spcPts val="0"/>
              </a:spcBef>
              <a:buClr>
                <a:srgbClr val="0000CC"/>
              </a:buClr>
              <a:buSzPct val="70000"/>
              <a:buNone/>
              <a:defRPr/>
            </a:pPr>
            <a:r>
              <a:rPr lang="en-US" sz="2600" b="1" dirty="0">
                <a:latin typeface="+mj-lt"/>
                <a:cs typeface="Tahoma" pitchFamily="34" charset="0"/>
              </a:rPr>
              <a:t>     know that the pollsters are coming</a:t>
            </a:r>
          </a:p>
          <a:p>
            <a:pPr marL="0" indent="0">
              <a:spcBef>
                <a:spcPts val="0"/>
              </a:spcBef>
              <a:buClr>
                <a:srgbClr val="0000CC"/>
              </a:buClr>
              <a:buSzPct val="70000"/>
              <a:buNone/>
              <a:defRPr/>
            </a:pPr>
            <a:endParaRPr lang="en-US" sz="2000" b="1" dirty="0">
              <a:latin typeface="+mj-lt"/>
              <a:cs typeface="Tahoma" pitchFamily="34" charset="0"/>
            </a:endParaRPr>
          </a:p>
          <a:p>
            <a:pPr algn="just">
              <a:spcBef>
                <a:spcPts val="0"/>
              </a:spcBef>
              <a:buClr>
                <a:srgbClr val="0000CC"/>
              </a:buClr>
              <a:buSzPct val="70000"/>
              <a:buFont typeface="Wingdings 3" panose="05040102010807070707" pitchFamily="18" charset="2"/>
              <a:buChar char="u"/>
              <a:defRPr/>
            </a:pPr>
            <a:r>
              <a:rPr lang="en-US" sz="2600" b="1" dirty="0">
                <a:latin typeface="+mj-lt"/>
                <a:cs typeface="Tahoma" pitchFamily="34" charset="0"/>
              </a:rPr>
              <a:t> Exit pollsters:</a:t>
            </a:r>
          </a:p>
          <a:p>
            <a:pPr marL="857250" lvl="2" indent="-457200">
              <a:spcBef>
                <a:spcPts val="0"/>
              </a:spcBef>
              <a:buClr>
                <a:srgbClr val="0000CC"/>
              </a:buClr>
              <a:buSzPct val="50000"/>
              <a:buFont typeface="Wingdings" panose="05000000000000000000" pitchFamily="2" charset="2"/>
              <a:buChar char="n"/>
              <a:defRPr/>
            </a:pPr>
            <a:r>
              <a:rPr lang="en-US" sz="2600" b="1" dirty="0">
                <a:latin typeface="+mj-lt"/>
                <a:cs typeface="Tahoma" pitchFamily="34" charset="0"/>
              </a:rPr>
              <a:t> </a:t>
            </a:r>
            <a:r>
              <a:rPr lang="en-US" sz="2600" b="1" dirty="0">
                <a:solidFill>
                  <a:srgbClr val="0000CC"/>
                </a:solidFill>
                <a:latin typeface="+mj-lt"/>
                <a:cs typeface="Tahoma" pitchFamily="34" charset="0"/>
              </a:rPr>
              <a:t>May</a:t>
            </a:r>
            <a:r>
              <a:rPr lang="en-US" sz="2600" b="1" dirty="0">
                <a:latin typeface="+mj-lt"/>
                <a:cs typeface="Tahoma" pitchFamily="34" charset="0"/>
              </a:rPr>
              <a:t> ask voters how they voted</a:t>
            </a:r>
          </a:p>
          <a:p>
            <a:pPr marL="857250" lvl="1" indent="-457200" algn="just">
              <a:spcBef>
                <a:spcPts val="0"/>
              </a:spcBef>
              <a:buClr>
                <a:srgbClr val="0000CC"/>
              </a:buClr>
              <a:buSzPct val="50000"/>
              <a:buFont typeface="Wingdings" panose="05000000000000000000" pitchFamily="2" charset="2"/>
              <a:buChar char="n"/>
              <a:defRPr/>
            </a:pPr>
            <a:r>
              <a:rPr lang="en-US" sz="2600" b="1" dirty="0">
                <a:latin typeface="+mj-lt"/>
                <a:cs typeface="Tahoma" pitchFamily="34" charset="0"/>
              </a:rPr>
              <a:t> </a:t>
            </a:r>
            <a:r>
              <a:rPr lang="en-US" sz="2600" b="1" dirty="0">
                <a:solidFill>
                  <a:srgbClr val="0000CC"/>
                </a:solidFill>
                <a:latin typeface="+mj-lt"/>
                <a:cs typeface="Tahoma" pitchFamily="34" charset="0"/>
              </a:rPr>
              <a:t>Cannot</a:t>
            </a:r>
            <a:r>
              <a:rPr lang="en-US" sz="2600" b="1" dirty="0">
                <a:latin typeface="+mj-lt"/>
                <a:cs typeface="Tahoma" pitchFamily="34" charset="0"/>
              </a:rPr>
              <a:t> disrupt the election</a:t>
            </a:r>
          </a:p>
          <a:p>
            <a:pPr marL="1257300" lvl="2" indent="-457200" algn="just">
              <a:spcBef>
                <a:spcPts val="0"/>
              </a:spcBef>
              <a:buClr>
                <a:srgbClr val="0000CC"/>
              </a:buClr>
              <a:buSzPct val="100000"/>
              <a:tabLst>
                <a:tab pos="461963" algn="l"/>
              </a:tabLst>
              <a:defRPr/>
            </a:pPr>
            <a:r>
              <a:rPr lang="en-US" sz="2600" b="1" dirty="0">
                <a:solidFill>
                  <a:srgbClr val="0000CC"/>
                </a:solidFill>
                <a:latin typeface="+mj-lt"/>
                <a:cs typeface="Tahoma" pitchFamily="34" charset="0"/>
              </a:rPr>
              <a:t>Do not </a:t>
            </a:r>
            <a:r>
              <a:rPr lang="en-US" sz="2600" b="1" dirty="0">
                <a:latin typeface="+mj-lt"/>
                <a:cs typeface="Tahoma" pitchFamily="34" charset="0"/>
              </a:rPr>
              <a:t>have free reign in the poll </a:t>
            </a:r>
          </a:p>
          <a:p>
            <a:pPr marL="1257300" lvl="2" indent="-457200" algn="just">
              <a:spcBef>
                <a:spcPts val="0"/>
              </a:spcBef>
              <a:buClr>
                <a:srgbClr val="0000CC"/>
              </a:buClr>
              <a:buSzPct val="100000"/>
              <a:defRPr/>
            </a:pPr>
            <a:r>
              <a:rPr lang="en-US" sz="2600" b="1" dirty="0">
                <a:latin typeface="+mj-lt"/>
                <a:cs typeface="Tahoma" pitchFamily="34" charset="0"/>
              </a:rPr>
              <a:t>May be only where CBEC allows them to be in the poll</a:t>
            </a:r>
          </a:p>
          <a:p>
            <a:pPr marL="400050" lvl="1" indent="0" algn="just">
              <a:buFont typeface="Arial" pitchFamily="34" charset="0"/>
              <a:buNone/>
              <a:defRPr/>
            </a:pPr>
            <a:endParaRPr lang="en-US" dirty="0">
              <a:latin typeface="Tahoma" pitchFamily="34" charset="0"/>
              <a:cs typeface="Tahoma" pitchFamily="34" charset="0"/>
            </a:endParaRPr>
          </a:p>
        </p:txBody>
      </p:sp>
    </p:spTree>
    <p:extLst>
      <p:ext uri="{BB962C8B-B14F-4D97-AF65-F5344CB8AC3E}">
        <p14:creationId xmlns:p14="http://schemas.microsoft.com/office/powerpoint/2010/main" val="3399738396"/>
      </p:ext>
    </p:extLst>
  </p:cSld>
  <p:clrMapOvr>
    <a:masterClrMapping/>
  </p:clrMapOvr>
  <p:transition advClick="0" advTm="10000">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sz="half" idx="1"/>
          </p:nvPr>
        </p:nvSpPr>
        <p:spPr>
          <a:xfrm>
            <a:off x="399840" y="1262742"/>
            <a:ext cx="4038600" cy="3687763"/>
          </a:xfrm>
        </p:spPr>
        <p:txBody>
          <a:bodyPr>
            <a:normAutofit/>
          </a:bodyPr>
          <a:lstStyle/>
          <a:p>
            <a:pPr>
              <a:spcBef>
                <a:spcPts val="0"/>
              </a:spcBef>
              <a:buClr>
                <a:srgbClr val="0000CC"/>
              </a:buClr>
              <a:buSzPct val="70000"/>
              <a:buFont typeface="Wingdings 3" panose="05040102010807070707" pitchFamily="18" charset="2"/>
              <a:buChar char="u"/>
              <a:defRPr/>
            </a:pPr>
            <a:r>
              <a:rPr lang="en-US" sz="2200" dirty="0">
                <a:solidFill>
                  <a:srgbClr val="3333CC"/>
                </a:solidFill>
                <a:latin typeface="+mj-lt"/>
                <a:cs typeface="Tahoma" pitchFamily="34" charset="0"/>
              </a:rPr>
              <a:t> </a:t>
            </a:r>
            <a:r>
              <a:rPr lang="en-US" sz="2200" b="1" dirty="0">
                <a:solidFill>
                  <a:srgbClr val="0000CC"/>
                </a:solidFill>
                <a:latin typeface="+mj-lt"/>
                <a:cs typeface="Tahoma" pitchFamily="34" charset="0"/>
              </a:rPr>
              <a:t>CBEC should:</a:t>
            </a:r>
          </a:p>
          <a:p>
            <a:pPr marL="857250" lvl="2" indent="-457200">
              <a:spcBef>
                <a:spcPts val="0"/>
              </a:spcBef>
              <a:buClr>
                <a:srgbClr val="0000CC"/>
              </a:buClr>
              <a:buSzPct val="50000"/>
              <a:buFont typeface="Wingdings" panose="05000000000000000000" pitchFamily="2" charset="2"/>
              <a:buChar char="n"/>
              <a:defRPr/>
            </a:pPr>
            <a:r>
              <a:rPr lang="en-US" sz="2200" b="1" dirty="0">
                <a:solidFill>
                  <a:srgbClr val="C00000"/>
                </a:solidFill>
                <a:latin typeface="+mj-lt"/>
                <a:cs typeface="Tahoma" pitchFamily="34" charset="0"/>
              </a:rPr>
              <a:t> </a:t>
            </a:r>
            <a:r>
              <a:rPr lang="en-US" sz="2200" b="1" dirty="0">
                <a:latin typeface="+mj-lt"/>
                <a:cs typeface="Tahoma" pitchFamily="34" charset="0"/>
              </a:rPr>
              <a:t>Work out in advance</a:t>
            </a:r>
            <a:endParaRPr lang="en-US" sz="2200" b="1" dirty="0">
              <a:solidFill>
                <a:srgbClr val="3333CC"/>
              </a:solidFill>
              <a:latin typeface="+mj-lt"/>
              <a:cs typeface="Tahoma" pitchFamily="34" charset="0"/>
            </a:endParaRPr>
          </a:p>
          <a:p>
            <a:pPr marL="857250" lvl="1" indent="-457200">
              <a:spcBef>
                <a:spcPts val="0"/>
              </a:spcBef>
              <a:buClr>
                <a:srgbClr val="0000CC"/>
              </a:buClr>
              <a:buSzPct val="50000"/>
              <a:buFont typeface="Wingdings" panose="05000000000000000000" pitchFamily="2" charset="2"/>
              <a:buChar char="n"/>
              <a:defRPr/>
            </a:pPr>
            <a:r>
              <a:rPr lang="en-US" sz="2200" b="1" dirty="0">
                <a:latin typeface="+mj-lt"/>
                <a:cs typeface="Tahoma" pitchFamily="34" charset="0"/>
              </a:rPr>
              <a:t> Notify poll workers</a:t>
            </a:r>
          </a:p>
          <a:p>
            <a:pPr algn="just">
              <a:spcBef>
                <a:spcPts val="0"/>
              </a:spcBef>
              <a:buClr>
                <a:srgbClr val="0000CC"/>
              </a:buClr>
              <a:buSzPct val="70000"/>
              <a:buFont typeface="Wingdings" panose="05000000000000000000" pitchFamily="2" charset="2"/>
              <a:buChar char="§"/>
              <a:defRPr/>
            </a:pPr>
            <a:endParaRPr lang="en-US" sz="2200" b="1" dirty="0">
              <a:latin typeface="+mj-lt"/>
              <a:cs typeface="Tahoma" pitchFamily="34" charset="0"/>
            </a:endParaRPr>
          </a:p>
          <a:p>
            <a:pPr algn="just">
              <a:spcBef>
                <a:spcPts val="0"/>
              </a:spcBef>
              <a:buClr>
                <a:srgbClr val="0000CC"/>
              </a:buClr>
              <a:buSzPct val="70000"/>
              <a:buFont typeface="Wingdings 3" panose="05040102010807070707" pitchFamily="18" charset="2"/>
              <a:buChar char="u"/>
              <a:defRPr/>
            </a:pPr>
            <a:r>
              <a:rPr lang="en-US" sz="2200" b="1" dirty="0">
                <a:solidFill>
                  <a:srgbClr val="0000CC"/>
                </a:solidFill>
                <a:latin typeface="+mj-lt"/>
                <a:cs typeface="Tahoma" pitchFamily="34" charset="0"/>
              </a:rPr>
              <a:t>CBEC decides:</a:t>
            </a:r>
          </a:p>
          <a:p>
            <a:pPr marL="857250" lvl="1" indent="-457200">
              <a:spcBef>
                <a:spcPts val="0"/>
              </a:spcBef>
              <a:buClr>
                <a:srgbClr val="0000CC"/>
              </a:buClr>
              <a:buSzPct val="50000"/>
              <a:buFont typeface="Wingdings" panose="05000000000000000000" pitchFamily="2" charset="2"/>
              <a:buChar char="n"/>
              <a:defRPr/>
            </a:pPr>
            <a:r>
              <a:rPr lang="en-US" sz="2200" b="1" dirty="0">
                <a:latin typeface="+mj-lt"/>
                <a:cs typeface="Tahoma" pitchFamily="34" charset="0"/>
              </a:rPr>
              <a:t>Whether they’re allowed</a:t>
            </a:r>
          </a:p>
          <a:p>
            <a:pPr marL="857250" lvl="1" indent="-457200">
              <a:spcBef>
                <a:spcPts val="0"/>
              </a:spcBef>
              <a:buClr>
                <a:srgbClr val="0000CC"/>
              </a:buClr>
              <a:buSzPct val="50000"/>
              <a:buFont typeface="Wingdings" panose="05000000000000000000" pitchFamily="2" charset="2"/>
              <a:buChar char="n"/>
              <a:defRPr/>
            </a:pPr>
            <a:r>
              <a:rPr lang="en-US" sz="2200" b="1" dirty="0">
                <a:latin typeface="+mj-lt"/>
                <a:cs typeface="Tahoma" pitchFamily="34" charset="0"/>
              </a:rPr>
              <a:t>What they’re allowed to film</a:t>
            </a:r>
          </a:p>
          <a:p>
            <a:pPr marL="857250" lvl="1" indent="-457200" algn="just">
              <a:spcBef>
                <a:spcPts val="0"/>
              </a:spcBef>
              <a:buClr>
                <a:srgbClr val="3333CC"/>
              </a:buClr>
              <a:buSzPct val="70000"/>
              <a:buFont typeface="Courier New" panose="02070309020205020404" pitchFamily="49" charset="0"/>
              <a:buChar char="o"/>
              <a:defRPr/>
            </a:pPr>
            <a:endParaRPr lang="en-US" sz="2400" dirty="0">
              <a:latin typeface="+mj-lt"/>
              <a:cs typeface="Tahoma" pitchFamily="34" charset="0"/>
            </a:endParaRPr>
          </a:p>
        </p:txBody>
      </p:sp>
      <p:sp>
        <p:nvSpPr>
          <p:cNvPr id="2" name="Content Placeholder 1"/>
          <p:cNvSpPr>
            <a:spLocks noGrp="1"/>
          </p:cNvSpPr>
          <p:nvPr>
            <p:ph sz="half" idx="2"/>
          </p:nvPr>
        </p:nvSpPr>
        <p:spPr>
          <a:xfrm>
            <a:off x="4919662" y="1265237"/>
            <a:ext cx="4038600" cy="3611563"/>
          </a:xfrm>
        </p:spPr>
        <p:txBody>
          <a:bodyPr>
            <a:normAutofit/>
          </a:bodyPr>
          <a:lstStyle/>
          <a:p>
            <a:pPr>
              <a:spcBef>
                <a:spcPct val="0"/>
              </a:spcBef>
              <a:buClr>
                <a:srgbClr val="0000CC"/>
              </a:buClr>
              <a:buSzPct val="70000"/>
              <a:buFont typeface="Wingdings 3" panose="05040102010807070707" pitchFamily="18" charset="2"/>
              <a:buChar char="u"/>
              <a:defRPr/>
            </a:pPr>
            <a:r>
              <a:rPr lang="en-US" altLang="en-US" sz="2400" b="1" dirty="0">
                <a:solidFill>
                  <a:srgbClr val="0000CC"/>
                </a:solidFill>
                <a:cs typeface="Tahoma" pitchFamily="34" charset="0"/>
              </a:rPr>
              <a:t>Best practice is for poll workers to avoid:</a:t>
            </a:r>
          </a:p>
          <a:p>
            <a:pPr marL="857250" lvl="2" indent="-457200">
              <a:spcBef>
                <a:spcPct val="0"/>
              </a:spcBef>
              <a:buClr>
                <a:srgbClr val="0000CC"/>
              </a:buClr>
              <a:buSzPct val="50000"/>
              <a:buFont typeface="Wingdings" panose="05000000000000000000" pitchFamily="2" charset="2"/>
              <a:buChar char="n"/>
              <a:defRPr/>
            </a:pPr>
            <a:r>
              <a:rPr lang="en-US" altLang="en-US" sz="2400" b="1" dirty="0">
                <a:cs typeface="Tahoma" pitchFamily="34" charset="0"/>
              </a:rPr>
              <a:t>Posting to </a:t>
            </a:r>
            <a:r>
              <a:rPr lang="en-US" altLang="en-US" sz="2400" b="1" dirty="0">
                <a:solidFill>
                  <a:srgbClr val="0000CC"/>
                </a:solidFill>
                <a:cs typeface="Tahoma" pitchFamily="34" charset="0"/>
              </a:rPr>
              <a:t>social media </a:t>
            </a:r>
            <a:r>
              <a:rPr lang="en-US" altLang="en-US" sz="2400" b="1" dirty="0">
                <a:cs typeface="Tahoma" pitchFamily="34" charset="0"/>
              </a:rPr>
              <a:t>while voters are present at poll</a:t>
            </a:r>
          </a:p>
          <a:p>
            <a:pPr marL="400050" lvl="2" indent="0">
              <a:spcBef>
                <a:spcPct val="0"/>
              </a:spcBef>
              <a:buClr>
                <a:srgbClr val="0000CC"/>
              </a:buClr>
              <a:buSzPct val="50000"/>
              <a:buNone/>
              <a:defRPr/>
            </a:pPr>
            <a:endParaRPr lang="en-US" altLang="en-US" sz="1200" b="1" dirty="0">
              <a:cs typeface="Tahoma" pitchFamily="34" charset="0"/>
            </a:endParaRPr>
          </a:p>
          <a:p>
            <a:pPr marL="857250" lvl="1" indent="-457200">
              <a:spcBef>
                <a:spcPct val="0"/>
              </a:spcBef>
              <a:buClr>
                <a:srgbClr val="0000CC"/>
              </a:buClr>
              <a:buSzPct val="50000"/>
              <a:buFont typeface="Wingdings" panose="05000000000000000000" pitchFamily="2" charset="2"/>
              <a:buChar char="n"/>
              <a:defRPr/>
            </a:pPr>
            <a:r>
              <a:rPr lang="en-US" altLang="en-US" b="1" dirty="0">
                <a:cs typeface="Tahoma" pitchFamily="34" charset="0"/>
              </a:rPr>
              <a:t>Talking on </a:t>
            </a:r>
            <a:r>
              <a:rPr lang="en-US" altLang="en-US" b="1" dirty="0">
                <a:solidFill>
                  <a:srgbClr val="0000CC"/>
                </a:solidFill>
                <a:cs typeface="Tahoma" pitchFamily="34" charset="0"/>
              </a:rPr>
              <a:t>cell phone </a:t>
            </a:r>
            <a:r>
              <a:rPr lang="en-US" altLang="en-US" b="1" dirty="0">
                <a:cs typeface="Tahoma" pitchFamily="34" charset="0"/>
              </a:rPr>
              <a:t>inside of poll while voters are present</a:t>
            </a:r>
          </a:p>
          <a:p>
            <a:endParaRPr lang="en-US" dirty="0"/>
          </a:p>
        </p:txBody>
      </p:sp>
      <p:sp>
        <p:nvSpPr>
          <p:cNvPr id="6" name="Title 1"/>
          <p:cNvSpPr txBox="1">
            <a:spLocks/>
          </p:cNvSpPr>
          <p:nvPr/>
        </p:nvSpPr>
        <p:spPr>
          <a:xfrm>
            <a:off x="190080" y="119743"/>
            <a:ext cx="4458119"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u="heavy" dirty="0">
                <a:uFill>
                  <a:solidFill>
                    <a:srgbClr val="0000CC"/>
                  </a:solidFill>
                </a:uFill>
                <a:cs typeface="Tahoma" pitchFamily="34" charset="0"/>
              </a:rPr>
              <a:t>News </a:t>
            </a:r>
            <a:r>
              <a:rPr lang="en-US" altLang="en-US" sz="2800" b="1" u="sng" dirty="0">
                <a:uFill>
                  <a:solidFill>
                    <a:srgbClr val="0000CC"/>
                  </a:solidFill>
                </a:uFill>
                <a:cs typeface="Tahoma" pitchFamily="34" charset="0"/>
              </a:rPr>
              <a:t>Photographers/Cameras</a:t>
            </a:r>
          </a:p>
        </p:txBody>
      </p:sp>
      <p:sp>
        <p:nvSpPr>
          <p:cNvPr id="7" name="Title 1"/>
          <p:cNvSpPr txBox="1">
            <a:spLocks/>
          </p:cNvSpPr>
          <p:nvPr/>
        </p:nvSpPr>
        <p:spPr>
          <a:xfrm>
            <a:off x="4951870" y="119743"/>
            <a:ext cx="3962400" cy="114299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sz="2800" b="1" u="heavy" dirty="0">
              <a:solidFill>
                <a:srgbClr val="3333CC"/>
              </a:solidFill>
              <a:uFill>
                <a:solidFill>
                  <a:schemeClr val="tx1"/>
                </a:solidFill>
              </a:uFill>
              <a:cs typeface="Tahoma" pitchFamily="34" charset="0"/>
            </a:endParaRPr>
          </a:p>
          <a:p>
            <a:r>
              <a:rPr lang="en-US" altLang="en-US" sz="2800" b="1" u="sng" dirty="0">
                <a:uFill>
                  <a:solidFill>
                    <a:srgbClr val="0000CC"/>
                  </a:solidFill>
                </a:uFill>
                <a:cs typeface="Tahoma" pitchFamily="34" charset="0"/>
              </a:rPr>
              <a:t>Other Electronic Devices</a:t>
            </a: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724400"/>
            <a:ext cx="2905125" cy="1571625"/>
          </a:xfrm>
          <a:prstGeom prst="rect">
            <a:avLst/>
          </a:prstGeom>
          <a:noFill/>
          <a:ln>
            <a:noFill/>
          </a:ln>
          <a:effectLst>
            <a:glow rad="76200">
              <a:srgbClr val="0000CC"/>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344" y="4226351"/>
            <a:ext cx="3157590" cy="2195512"/>
          </a:xfrm>
          <a:prstGeom prst="rect">
            <a:avLst/>
          </a:prstGeom>
          <a:noFill/>
          <a:ln>
            <a:noFill/>
          </a:ln>
          <a:effectLst>
            <a:glow rad="76200">
              <a:srgbClr val="0000CC"/>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133649"/>
      </p:ext>
    </p:extLst>
  </p:cSld>
  <p:clrMapOvr>
    <a:masterClrMapping/>
  </p:clrMapOvr>
  <p:transition advClick="0" advTm="10000">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Issues for Poll Judges</a:t>
            </a:r>
          </a:p>
        </p:txBody>
      </p:sp>
      <p:sp>
        <p:nvSpPr>
          <p:cNvPr id="3" name="Text Placeholder 2"/>
          <p:cNvSpPr>
            <a:spLocks noGrp="1"/>
          </p:cNvSpPr>
          <p:nvPr>
            <p:ph type="body" idx="1"/>
          </p:nvPr>
        </p:nvSpPr>
        <p:spPr>
          <a:xfrm>
            <a:off x="457200" y="2291843"/>
            <a:ext cx="8037513" cy="1500187"/>
          </a:xfrm>
        </p:spPr>
        <p:txBody>
          <a:bodyPr>
            <a:normAutofit/>
          </a:bodyPr>
          <a:lstStyle/>
          <a:p>
            <a:r>
              <a:rPr lang="en-US" sz="2200" dirty="0">
                <a:solidFill>
                  <a:schemeClr val="tx1"/>
                </a:solidFill>
              </a:rPr>
              <a:t>How special situations referred to the poll’s supervisor are addressed</a:t>
            </a:r>
          </a:p>
        </p:txBody>
      </p:sp>
    </p:spTree>
    <p:extLst>
      <p:ext uri="{BB962C8B-B14F-4D97-AF65-F5344CB8AC3E}">
        <p14:creationId xmlns:p14="http://schemas.microsoft.com/office/powerpoint/2010/main" val="3612497908"/>
      </p:ext>
    </p:extLst>
  </p:cSld>
  <p:clrMapOvr>
    <a:masterClrMapping/>
  </p:clrMapOvr>
  <p:transition advClick="0" advTm="10000">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solidFill>
                  <a:srgbClr val="0000CC"/>
                </a:solidFill>
              </a:rPr>
              <a:t>How to Review Photo ID – P. 35</a:t>
            </a:r>
          </a:p>
        </p:txBody>
      </p:sp>
      <p:sp>
        <p:nvSpPr>
          <p:cNvPr id="8" name="Content Placeholder 7"/>
          <p:cNvSpPr>
            <a:spLocks noGrp="1"/>
          </p:cNvSpPr>
          <p:nvPr>
            <p:ph idx="1"/>
          </p:nvPr>
        </p:nvSpPr>
        <p:spPr>
          <a:xfrm>
            <a:off x="457200" y="1143000"/>
            <a:ext cx="8229600" cy="4983163"/>
          </a:xfrm>
        </p:spPr>
        <p:txBody>
          <a:bodyPr>
            <a:normAutofit fontScale="92500"/>
          </a:bodyPr>
          <a:lstStyle/>
          <a:p>
            <a:pPr>
              <a:buClr>
                <a:srgbClr val="0000CC"/>
              </a:buClr>
              <a:buFont typeface="Wingdings" panose="05000000000000000000" pitchFamily="2" charset="2"/>
              <a:buChar char="§"/>
            </a:pPr>
            <a:r>
              <a:rPr lang="en-US" dirty="0"/>
              <a:t>If the Voter Check-In Clerk finds that a voter has presented an </a:t>
            </a:r>
            <a:r>
              <a:rPr lang="en-US" u="sng" dirty="0"/>
              <a:t>insufficient</a:t>
            </a:r>
            <a:r>
              <a:rPr lang="en-US" dirty="0"/>
              <a:t> ID, the verification of the ID is </a:t>
            </a:r>
            <a:r>
              <a:rPr lang="en-US" b="1" u="sng" dirty="0">
                <a:solidFill>
                  <a:srgbClr val="0000CC"/>
                </a:solidFill>
              </a:rPr>
              <a:t>referred to the Poll Judge</a:t>
            </a:r>
            <a:endParaRPr lang="en-US" b="1" dirty="0">
              <a:solidFill>
                <a:srgbClr val="0000CC"/>
              </a:solidFill>
            </a:endParaRPr>
          </a:p>
          <a:p>
            <a:pPr>
              <a:buClr>
                <a:srgbClr val="0000CC"/>
              </a:buClr>
              <a:buFont typeface="Wingdings" panose="05000000000000000000" pitchFamily="2" charset="2"/>
              <a:buChar char="§"/>
            </a:pPr>
            <a:r>
              <a:rPr lang="en-US" dirty="0"/>
              <a:t>The </a:t>
            </a:r>
            <a:r>
              <a:rPr lang="en-US" u="sng" dirty="0"/>
              <a:t>Poll Judge</a:t>
            </a:r>
            <a:r>
              <a:rPr lang="en-US" dirty="0"/>
              <a:t> then:</a:t>
            </a:r>
            <a:endParaRPr lang="en-US" sz="3100" b="1" dirty="0"/>
          </a:p>
          <a:p>
            <a:pPr lvl="1">
              <a:buClr>
                <a:srgbClr val="0000CC"/>
              </a:buClr>
              <a:buFont typeface="Wingdings" panose="05000000000000000000" pitchFamily="2" charset="2"/>
              <a:buChar char="§"/>
            </a:pPr>
            <a:r>
              <a:rPr lang="en-US" sz="2700" b="1" dirty="0">
                <a:solidFill>
                  <a:srgbClr val="0000CC"/>
                </a:solidFill>
              </a:rPr>
              <a:t>Compares the photo on the ID to the Voter</a:t>
            </a:r>
          </a:p>
          <a:p>
            <a:pPr marL="457200" lvl="1" indent="0">
              <a:buClr>
                <a:srgbClr val="0000CC"/>
              </a:buClr>
              <a:buNone/>
            </a:pPr>
            <a:r>
              <a:rPr lang="en-US" sz="2200" b="1" dirty="0"/>
              <a:t>				</a:t>
            </a:r>
            <a:r>
              <a:rPr lang="en-US" b="1" u="sng" dirty="0"/>
              <a:t>AND</a:t>
            </a:r>
            <a:endParaRPr lang="en-US" b="1" u="sng" dirty="0">
              <a:solidFill>
                <a:srgbClr val="0000CC"/>
              </a:solidFill>
            </a:endParaRPr>
          </a:p>
          <a:p>
            <a:pPr lvl="1">
              <a:buClr>
                <a:srgbClr val="0000CC"/>
              </a:buClr>
              <a:buFont typeface="Wingdings" panose="05000000000000000000" pitchFamily="2" charset="2"/>
              <a:buChar char="§"/>
            </a:pPr>
            <a:r>
              <a:rPr lang="en-US" sz="2700" b="1" dirty="0">
                <a:solidFill>
                  <a:srgbClr val="0000CC"/>
                </a:solidFill>
              </a:rPr>
              <a:t>Compares the name on the ID to the name recorded in the PVR List </a:t>
            </a:r>
          </a:p>
          <a:p>
            <a:pPr>
              <a:buClr>
                <a:srgbClr val="0000CC"/>
              </a:buClr>
              <a:buFont typeface="Wingdings" panose="05000000000000000000" pitchFamily="2" charset="2"/>
              <a:buChar char="§"/>
            </a:pPr>
            <a:r>
              <a:rPr lang="en-US" b="1" u="sng" dirty="0">
                <a:solidFill>
                  <a:srgbClr val="FF0000"/>
                </a:solidFill>
              </a:rPr>
              <a:t>All marginal cases are to be resolved in favor of the voter! </a:t>
            </a:r>
            <a:endParaRPr lang="en-US" u="sng" dirty="0">
              <a:solidFill>
                <a:srgbClr val="FF0000"/>
              </a:solidFill>
            </a:endParaRPr>
          </a:p>
          <a:p>
            <a:endParaRPr lang="en-US" dirty="0"/>
          </a:p>
        </p:txBody>
      </p:sp>
    </p:spTree>
    <p:extLst>
      <p:ext uri="{BB962C8B-B14F-4D97-AF65-F5344CB8AC3E}">
        <p14:creationId xmlns:p14="http://schemas.microsoft.com/office/powerpoint/2010/main" val="3420257222"/>
      </p:ext>
    </p:extLst>
  </p:cSld>
  <p:clrMapOvr>
    <a:masterClrMapping/>
  </p:clrMapOvr>
  <p:transition advClick="0" advTm="10000">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solidFill>
                  <a:srgbClr val="0000CC"/>
                </a:solidFill>
              </a:rPr>
              <a:t>How to Review Photo ID – P. 35</a:t>
            </a:r>
          </a:p>
        </p:txBody>
      </p:sp>
      <p:sp>
        <p:nvSpPr>
          <p:cNvPr id="8" name="Content Placeholder 7"/>
          <p:cNvSpPr>
            <a:spLocks noGrp="1"/>
          </p:cNvSpPr>
          <p:nvPr>
            <p:ph idx="1"/>
          </p:nvPr>
        </p:nvSpPr>
        <p:spPr>
          <a:xfrm>
            <a:off x="304800" y="914400"/>
            <a:ext cx="8686800" cy="5562600"/>
          </a:xfrm>
        </p:spPr>
        <p:txBody>
          <a:bodyPr>
            <a:normAutofit fontScale="85000" lnSpcReduction="10000"/>
          </a:bodyPr>
          <a:lstStyle/>
          <a:p>
            <a:pPr>
              <a:buClr>
                <a:srgbClr val="0000CC"/>
              </a:buClr>
              <a:buFont typeface="Wingdings" panose="05000000000000000000" pitchFamily="2" charset="2"/>
              <a:buChar char="§"/>
            </a:pPr>
            <a:r>
              <a:rPr lang="en-US" b="1" dirty="0"/>
              <a:t>When comparing the photo</a:t>
            </a:r>
            <a:r>
              <a:rPr lang="en-US" dirty="0"/>
              <a:t>:</a:t>
            </a:r>
          </a:p>
          <a:p>
            <a:pPr lvl="1">
              <a:buClr>
                <a:srgbClr val="0000CC"/>
              </a:buClr>
              <a:buFont typeface="Wingdings" panose="05000000000000000000" pitchFamily="2" charset="2"/>
              <a:buChar char="§"/>
            </a:pPr>
            <a:r>
              <a:rPr lang="en-US" dirty="0"/>
              <a:t>Allow for changes in hair color, glasses, facial hair, cosmetics, weight, age, injury, and other changes in physical characteristics</a:t>
            </a:r>
          </a:p>
          <a:p>
            <a:pPr>
              <a:buClr>
                <a:srgbClr val="0000CC"/>
              </a:buClr>
              <a:buFont typeface="Wingdings" panose="05000000000000000000" pitchFamily="2" charset="2"/>
              <a:buChar char="§"/>
            </a:pPr>
            <a:r>
              <a:rPr lang="en-US" b="1" dirty="0"/>
              <a:t>When comparing the name, accept variations that are explained by</a:t>
            </a:r>
            <a:r>
              <a:rPr lang="en-US" dirty="0"/>
              <a:t>:</a:t>
            </a:r>
          </a:p>
          <a:p>
            <a:pPr lvl="1">
              <a:buClr>
                <a:srgbClr val="0000CC"/>
              </a:buClr>
              <a:buFont typeface="Wingdings" panose="05000000000000000000" pitchFamily="2" charset="2"/>
              <a:buChar char="§"/>
            </a:pPr>
            <a:r>
              <a:rPr lang="en-US" dirty="0"/>
              <a:t>Abbreviations of a name</a:t>
            </a:r>
          </a:p>
          <a:p>
            <a:pPr lvl="1">
              <a:buClr>
                <a:srgbClr val="0000CC"/>
              </a:buClr>
              <a:buFont typeface="Wingdings" panose="05000000000000000000" pitchFamily="2" charset="2"/>
              <a:buChar char="§"/>
            </a:pPr>
            <a:r>
              <a:rPr lang="en-US" dirty="0"/>
              <a:t>Nicknames</a:t>
            </a:r>
          </a:p>
          <a:p>
            <a:pPr lvl="1">
              <a:buClr>
                <a:srgbClr val="0000CC"/>
              </a:buClr>
              <a:buFont typeface="Wingdings" panose="05000000000000000000" pitchFamily="2" charset="2"/>
              <a:buChar char="§"/>
            </a:pPr>
            <a:r>
              <a:rPr lang="en-US" dirty="0"/>
              <a:t>Changes due to marriage, divorce, adoption, etc. </a:t>
            </a:r>
          </a:p>
          <a:p>
            <a:pPr lvl="1">
              <a:buClr>
                <a:srgbClr val="0000CC"/>
              </a:buClr>
              <a:buFont typeface="Wingdings" panose="05000000000000000000" pitchFamily="2" charset="2"/>
              <a:buChar char="§"/>
            </a:pPr>
            <a:r>
              <a:rPr lang="en-US" dirty="0">
                <a:solidFill>
                  <a:srgbClr val="FF0000"/>
                </a:solidFill>
              </a:rPr>
              <a:t>Accept if name on ID is “substantially similar” and any variations are adequately explained</a:t>
            </a:r>
          </a:p>
          <a:p>
            <a:pPr>
              <a:buClr>
                <a:srgbClr val="0000CC"/>
              </a:buClr>
              <a:buFont typeface="Wingdings" panose="05000000000000000000" pitchFamily="2" charset="2"/>
              <a:buChar char="§"/>
            </a:pPr>
            <a:r>
              <a:rPr lang="en-US" b="1" dirty="0"/>
              <a:t>If you agree the ID fails to verify the voter’s registration</a:t>
            </a:r>
            <a:r>
              <a:rPr lang="en-US" dirty="0"/>
              <a:t>:</a:t>
            </a:r>
          </a:p>
          <a:p>
            <a:pPr lvl="1">
              <a:buClr>
                <a:srgbClr val="0000CC"/>
              </a:buClr>
              <a:buFont typeface="Wingdings" panose="05000000000000000000" pitchFamily="2" charset="2"/>
              <a:buChar char="§"/>
            </a:pPr>
            <a:r>
              <a:rPr lang="en-US" dirty="0"/>
              <a:t>Ask for another form of ID and </a:t>
            </a:r>
            <a:r>
              <a:rPr lang="en-US" dirty="0">
                <a:solidFill>
                  <a:srgbClr val="FF0000"/>
                </a:solidFill>
              </a:rPr>
              <a:t>if none</a:t>
            </a:r>
            <a:r>
              <a:rPr lang="en-US" dirty="0"/>
              <a:t>:</a:t>
            </a:r>
          </a:p>
          <a:p>
            <a:pPr lvl="2">
              <a:buClr>
                <a:srgbClr val="0000CC"/>
              </a:buClr>
              <a:buFont typeface="Wingdings" panose="05000000000000000000" pitchFamily="2" charset="2"/>
              <a:buChar char="§"/>
            </a:pPr>
            <a:r>
              <a:rPr lang="en-US" dirty="0">
                <a:solidFill>
                  <a:srgbClr val="FF0000"/>
                </a:solidFill>
              </a:rPr>
              <a:t>Require the voter to cast a Provisional Ballot</a:t>
            </a:r>
          </a:p>
          <a:p>
            <a:pPr lvl="1">
              <a:buClr>
                <a:srgbClr val="0000CC"/>
              </a:buClr>
              <a:buFont typeface="Wingdings" panose="05000000000000000000" pitchFamily="2" charset="2"/>
              <a:buChar char="§"/>
            </a:pPr>
            <a:endParaRPr lang="en-US" dirty="0"/>
          </a:p>
        </p:txBody>
      </p:sp>
    </p:spTree>
    <p:extLst>
      <p:ext uri="{BB962C8B-B14F-4D97-AF65-F5344CB8AC3E}">
        <p14:creationId xmlns:p14="http://schemas.microsoft.com/office/powerpoint/2010/main" val="4236455688"/>
      </p:ext>
    </p:extLst>
  </p:cSld>
  <p:clrMapOvr>
    <a:masterClrMapping/>
  </p:clrMapOvr>
  <p:transition advClick="0" advTm="10000">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25D4A50-AD44-4569-9191-DE015BD06C7D}"/>
              </a:ext>
            </a:extLst>
          </p:cNvPr>
          <p:cNvSpPr txBox="1">
            <a:spLocks/>
          </p:cNvSpPr>
          <p:nvPr/>
        </p:nvSpPr>
        <p:spPr>
          <a:xfrm>
            <a:off x="152400" y="838200"/>
            <a:ext cx="89154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000" b="1" dirty="0"/>
          </a:p>
          <a:p>
            <a:r>
              <a:rPr lang="en-US" sz="2800" b="1" dirty="0"/>
              <a:t>EXCEPTION: </a:t>
            </a:r>
            <a:r>
              <a:rPr lang="en-US" sz="2800" dirty="0"/>
              <a:t>Voters who reside in a long-term care or residential care facility licensed by the state may show </a:t>
            </a:r>
            <a:r>
              <a:rPr lang="en-US" sz="2800" b="1" u="sng" dirty="0"/>
              <a:t>documentation from the administrator</a:t>
            </a:r>
            <a:r>
              <a:rPr lang="en-US" sz="2800" b="1" dirty="0"/>
              <a:t> </a:t>
            </a:r>
            <a:r>
              <a:rPr lang="en-US" sz="2800" dirty="0"/>
              <a:t>attesting that the voter is a resident of the facility (form provided by SOS)</a:t>
            </a:r>
          </a:p>
          <a:p>
            <a:endParaRPr lang="en-US" sz="1700" dirty="0"/>
          </a:p>
          <a:p>
            <a:pPr marL="0" indent="0">
              <a:buNone/>
            </a:pPr>
            <a:endParaRPr lang="en-US" sz="3600" b="1" dirty="0">
              <a:solidFill>
                <a:srgbClr val="FF0000"/>
              </a:solidFill>
            </a:endParaRPr>
          </a:p>
          <a:p>
            <a:pPr marL="0" indent="0">
              <a:buNone/>
            </a:pPr>
            <a:r>
              <a:rPr lang="en-US" sz="3600" b="1" dirty="0">
                <a:solidFill>
                  <a:srgbClr val="FF0000"/>
                </a:solidFill>
              </a:rPr>
              <a:t>Photo ID</a:t>
            </a:r>
            <a:endParaRPr lang="en-US" sz="1500" dirty="0"/>
          </a:p>
          <a:p>
            <a:r>
              <a:rPr lang="en-US" sz="2800" dirty="0"/>
              <a:t>The verification of voter registration is used to verify the </a:t>
            </a:r>
            <a:r>
              <a:rPr lang="en-US" sz="2800" b="1" dirty="0">
                <a:solidFill>
                  <a:srgbClr val="FF0000"/>
                </a:solidFill>
              </a:rPr>
              <a:t>name</a:t>
            </a:r>
            <a:r>
              <a:rPr lang="en-US" sz="2800" dirty="0"/>
              <a:t> and </a:t>
            </a:r>
            <a:r>
              <a:rPr lang="en-US" sz="2800" b="1" dirty="0">
                <a:solidFill>
                  <a:srgbClr val="FF0000"/>
                </a:solidFill>
              </a:rPr>
              <a:t>appearance</a:t>
            </a:r>
            <a:r>
              <a:rPr lang="en-US" sz="2800" dirty="0"/>
              <a:t> of the voter, </a:t>
            </a:r>
            <a:r>
              <a:rPr lang="en-US" sz="2800" b="1" u="sng" dirty="0">
                <a:solidFill>
                  <a:srgbClr val="FF0000"/>
                </a:solidFill>
              </a:rPr>
              <a:t>not</a:t>
            </a:r>
            <a:r>
              <a:rPr lang="en-US" sz="2800" b="1" dirty="0">
                <a:solidFill>
                  <a:srgbClr val="FF0000"/>
                </a:solidFill>
              </a:rPr>
              <a:t> </a:t>
            </a:r>
            <a:r>
              <a:rPr lang="en-US" sz="2800" dirty="0"/>
              <a:t>the address and date-of-birth</a:t>
            </a:r>
          </a:p>
        </p:txBody>
      </p:sp>
      <p:sp>
        <p:nvSpPr>
          <p:cNvPr id="6" name="Title 1">
            <a:extLst>
              <a:ext uri="{FF2B5EF4-FFF2-40B4-BE49-F238E27FC236}">
                <a16:creationId xmlns:a16="http://schemas.microsoft.com/office/drawing/2014/main" id="{AC3A5ACF-DF05-4A6F-BCBE-30DEFAAB2B01}"/>
              </a:ext>
            </a:extLst>
          </p:cNvPr>
          <p:cNvSpPr txBox="1">
            <a:spLocks/>
          </p:cNvSpPr>
          <p:nvPr/>
        </p:nvSpPr>
        <p:spPr>
          <a:xfrm>
            <a:off x="647231" y="8917"/>
            <a:ext cx="7773338" cy="90559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cap="none" dirty="0">
                <a:solidFill>
                  <a:srgbClr val="0000CC"/>
                </a:solidFill>
                <a:latin typeface="+mn-lt"/>
              </a:rPr>
              <a:t>DON’T FORGET</a:t>
            </a:r>
            <a:endParaRPr lang="en-US" sz="3600" b="1" cap="none" dirty="0">
              <a:latin typeface="+mn-lt"/>
            </a:endParaRPr>
          </a:p>
        </p:txBody>
      </p:sp>
    </p:spTree>
    <p:extLst>
      <p:ext uri="{BB962C8B-B14F-4D97-AF65-F5344CB8AC3E}">
        <p14:creationId xmlns:p14="http://schemas.microsoft.com/office/powerpoint/2010/main" val="2011618920"/>
      </p:ext>
    </p:extLst>
  </p:cSld>
  <p:clrMapOvr>
    <a:masterClrMapping/>
  </p:clrMapOvr>
  <p:transition advClick="0" advTm="10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altLang="en-US" sz="3600" b="1" dirty="0">
                <a:solidFill>
                  <a:srgbClr val="0000CC"/>
                </a:solidFill>
                <a:cs typeface="Tahoma" pitchFamily="34" charset="0"/>
              </a:rPr>
              <a:t>Before Opening the Polls</a:t>
            </a:r>
            <a:endParaRPr lang="en-US" sz="3600" dirty="0">
              <a:solidFill>
                <a:srgbClr val="0000CC"/>
              </a:solidFill>
            </a:endParaRPr>
          </a:p>
        </p:txBody>
      </p:sp>
      <p:sp>
        <p:nvSpPr>
          <p:cNvPr id="3" name="Content Placeholder 2"/>
          <p:cNvSpPr>
            <a:spLocks noGrp="1"/>
          </p:cNvSpPr>
          <p:nvPr>
            <p:ph idx="1"/>
          </p:nvPr>
        </p:nvSpPr>
        <p:spPr>
          <a:xfrm>
            <a:off x="342900" y="762000"/>
            <a:ext cx="8458200" cy="5791200"/>
          </a:xfrm>
        </p:spPr>
        <p:txBody>
          <a:bodyPr>
            <a:noAutofit/>
          </a:bodyPr>
          <a:lstStyle/>
          <a:p>
            <a:pPr>
              <a:spcBef>
                <a:spcPts val="0"/>
              </a:spcBef>
              <a:spcAft>
                <a:spcPts val="600"/>
              </a:spcAft>
              <a:buClr>
                <a:srgbClr val="0000CC"/>
              </a:buClr>
              <a:buSzPct val="60000"/>
              <a:buFont typeface="Wingdings 3" panose="05040102010807070707" pitchFamily="18" charset="2"/>
              <a:buChar char="u"/>
              <a:defRPr/>
            </a:pPr>
            <a:r>
              <a:rPr lang="en-US" altLang="en-US" sz="2400" b="1" dirty="0"/>
              <a:t>Ensure Your Poll Is Accessible to Disabled Voters</a:t>
            </a:r>
          </a:p>
          <a:p>
            <a:pPr lvl="1">
              <a:spcBef>
                <a:spcPts val="0"/>
              </a:spcBef>
              <a:spcAft>
                <a:spcPts val="600"/>
              </a:spcAft>
              <a:buClr>
                <a:srgbClr val="0000CC"/>
              </a:buClr>
              <a:buSzPct val="60000"/>
              <a:buFont typeface="Wingdings 3" panose="05040102010807070707" pitchFamily="18" charset="2"/>
              <a:buChar char="u"/>
              <a:defRPr/>
            </a:pPr>
            <a:r>
              <a:rPr lang="en-US" altLang="en-US" sz="2000" b="1" dirty="0"/>
              <a:t>Consult local instruction from your CBEC</a:t>
            </a:r>
          </a:p>
          <a:p>
            <a:pPr>
              <a:spcBef>
                <a:spcPts val="0"/>
              </a:spcBef>
              <a:spcAft>
                <a:spcPts val="600"/>
              </a:spcAft>
              <a:buClr>
                <a:srgbClr val="0000CC"/>
              </a:buClr>
              <a:buSzPct val="60000"/>
              <a:buFont typeface="Wingdings 3" panose="05040102010807070707" pitchFamily="18" charset="2"/>
              <a:buChar char="u"/>
              <a:defRPr/>
            </a:pPr>
            <a:r>
              <a:rPr lang="en-US" altLang="en-US" sz="2400" b="1" dirty="0"/>
              <a:t>Arrange the poll</a:t>
            </a:r>
          </a:p>
          <a:p>
            <a:pPr lvl="1">
              <a:spcBef>
                <a:spcPts val="0"/>
              </a:spcBef>
              <a:spcAft>
                <a:spcPts val="600"/>
              </a:spcAft>
              <a:buClr>
                <a:srgbClr val="0000CC"/>
              </a:buClr>
              <a:buSzPct val="70000"/>
              <a:buFont typeface="Wingdings" panose="05000000000000000000" pitchFamily="2" charset="2"/>
              <a:buChar char="§"/>
              <a:defRPr/>
            </a:pPr>
            <a:r>
              <a:rPr lang="en-US" altLang="en-US" sz="2000" b="1" dirty="0"/>
              <a:t>Ensure privacy and accessibility </a:t>
            </a:r>
          </a:p>
          <a:p>
            <a:pPr lvl="2">
              <a:spcBef>
                <a:spcPts val="0"/>
              </a:spcBef>
              <a:spcAft>
                <a:spcPts val="600"/>
              </a:spcAft>
              <a:buClr>
                <a:srgbClr val="0000CC"/>
              </a:buClr>
              <a:buSzPct val="70000"/>
              <a:buFont typeface="Wingdings" panose="05000000000000000000" pitchFamily="2" charset="2"/>
              <a:buChar char="§"/>
              <a:defRPr/>
            </a:pPr>
            <a:r>
              <a:rPr lang="en-US" altLang="en-US" sz="1800" dirty="0">
                <a:latin typeface="+mj-lt"/>
              </a:rPr>
              <a:t>No one within 6 feet of machine</a:t>
            </a:r>
          </a:p>
          <a:p>
            <a:pPr marL="747713" lvl="2" indent="-285750">
              <a:spcBef>
                <a:spcPts val="0"/>
              </a:spcBef>
              <a:buClr>
                <a:srgbClr val="0000CC"/>
              </a:buClr>
              <a:buSzPct val="70000"/>
              <a:buFont typeface="Wingdings" panose="05000000000000000000" pitchFamily="2" charset="2"/>
              <a:buChar char="§"/>
              <a:defRPr/>
            </a:pPr>
            <a:r>
              <a:rPr lang="en-US" altLang="en-US" sz="2000" b="1" dirty="0">
                <a:latin typeface="+mj-lt"/>
              </a:rPr>
              <a:t>Poll Workers should provide privacy to </a:t>
            </a:r>
          </a:p>
          <a:p>
            <a:pPr marL="461963" lvl="2" indent="0">
              <a:spcBef>
                <a:spcPts val="0"/>
              </a:spcBef>
              <a:spcAft>
                <a:spcPts val="600"/>
              </a:spcAft>
              <a:buClr>
                <a:srgbClr val="0000CC"/>
              </a:buClr>
              <a:buSzPct val="70000"/>
              <a:buNone/>
              <a:defRPr/>
            </a:pPr>
            <a:r>
              <a:rPr lang="en-US" altLang="en-US" sz="2000" b="1" dirty="0">
                <a:latin typeface="+mj-lt"/>
              </a:rPr>
              <a:t>     voters when voting and casting ballots</a:t>
            </a:r>
            <a:endParaRPr lang="en-US" altLang="en-US" sz="2000" dirty="0">
              <a:latin typeface="+mj-lt"/>
            </a:endParaRPr>
          </a:p>
        </p:txBody>
      </p:sp>
      <p:sp>
        <p:nvSpPr>
          <p:cNvPr id="7" name="TextBox 6">
            <a:extLst>
              <a:ext uri="{FF2B5EF4-FFF2-40B4-BE49-F238E27FC236}">
                <a16:creationId xmlns:a16="http://schemas.microsoft.com/office/drawing/2014/main" id="{D41B2EF8-9753-4FEB-837B-6326773FA5F6}"/>
              </a:ext>
            </a:extLst>
          </p:cNvPr>
          <p:cNvSpPr txBox="1"/>
          <p:nvPr/>
        </p:nvSpPr>
        <p:spPr>
          <a:xfrm>
            <a:off x="5584287" y="2838271"/>
            <a:ext cx="3251916" cy="1200329"/>
          </a:xfrm>
          <a:prstGeom prst="rect">
            <a:avLst/>
          </a:prstGeom>
          <a:noFill/>
          <a:ln>
            <a:solidFill>
              <a:srgbClr val="0000CC"/>
            </a:solidFill>
          </a:ln>
        </p:spPr>
        <p:txBody>
          <a:bodyPr wrap="square" rtlCol="0">
            <a:spAutoFit/>
          </a:bodyPr>
          <a:lstStyle/>
          <a:p>
            <a:r>
              <a:rPr lang="en-US" dirty="0"/>
              <a:t>“The machine shall be placed so that no person can see or determine how the voter casts his or her vote.”  A.C.A. §7-5-521</a:t>
            </a:r>
          </a:p>
        </p:txBody>
      </p:sp>
      <p:sp>
        <p:nvSpPr>
          <p:cNvPr id="8" name="TextBox 7">
            <a:extLst>
              <a:ext uri="{FF2B5EF4-FFF2-40B4-BE49-F238E27FC236}">
                <a16:creationId xmlns:a16="http://schemas.microsoft.com/office/drawing/2014/main" id="{1A4ABC19-BAFD-4E3A-8B49-08672CF6512B}"/>
              </a:ext>
            </a:extLst>
          </p:cNvPr>
          <p:cNvSpPr txBox="1"/>
          <p:nvPr/>
        </p:nvSpPr>
        <p:spPr>
          <a:xfrm>
            <a:off x="5588823" y="4120277"/>
            <a:ext cx="3277271" cy="2585323"/>
          </a:xfrm>
          <a:prstGeom prst="rect">
            <a:avLst/>
          </a:prstGeom>
          <a:noFill/>
          <a:ln>
            <a:solidFill>
              <a:srgbClr val="0000CC"/>
            </a:solidFill>
          </a:ln>
        </p:spPr>
        <p:txBody>
          <a:bodyPr wrap="square" rtlCol="0">
            <a:spAutoFit/>
          </a:bodyPr>
          <a:lstStyle/>
          <a:p>
            <a:r>
              <a:rPr lang="en-US" dirty="0"/>
              <a:t>“Each voter shall be provided the privacy to mark his or her ballot. Privacy </a:t>
            </a:r>
            <a:r>
              <a:rPr lang="en-US" b="1" i="1" dirty="0"/>
              <a:t>shall be provided by the poll workers</a:t>
            </a:r>
            <a:r>
              <a:rPr lang="en-US" dirty="0"/>
              <a:t> at each polling site or by the county clerk, if the county clerk conducts early voting, to ensure that a voter desiring privacy is not singled out.”  A.C.A §7-5-310</a:t>
            </a:r>
          </a:p>
        </p:txBody>
      </p:sp>
      <p:sp>
        <p:nvSpPr>
          <p:cNvPr id="10" name="Up Arrow Callout 4">
            <a:extLst>
              <a:ext uri="{FF2B5EF4-FFF2-40B4-BE49-F238E27FC236}">
                <a16:creationId xmlns:a16="http://schemas.microsoft.com/office/drawing/2014/main" id="{395A0DA5-6A58-420E-8B3D-7B65B4116B97}"/>
              </a:ext>
            </a:extLst>
          </p:cNvPr>
          <p:cNvSpPr/>
          <p:nvPr/>
        </p:nvSpPr>
        <p:spPr>
          <a:xfrm>
            <a:off x="561566" y="5481380"/>
            <a:ext cx="992685" cy="416309"/>
          </a:xfrm>
          <a:prstGeom prst="upArrow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E39F578E-DF65-4EB7-9309-E2981A18D838}"/>
              </a:ext>
            </a:extLst>
          </p:cNvPr>
          <p:cNvCxnSpPr>
            <a:cxnSpLocks/>
            <a:stCxn id="28" idx="3"/>
          </p:cNvCxnSpPr>
          <p:nvPr/>
        </p:nvCxnSpPr>
        <p:spPr>
          <a:xfrm>
            <a:off x="1396474" y="4077129"/>
            <a:ext cx="3427760" cy="12678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Up Arrow Callout 7">
            <a:extLst>
              <a:ext uri="{FF2B5EF4-FFF2-40B4-BE49-F238E27FC236}">
                <a16:creationId xmlns:a16="http://schemas.microsoft.com/office/drawing/2014/main" id="{D8B3A0C7-37A7-44E5-B64F-F4DBC938A192}"/>
              </a:ext>
            </a:extLst>
          </p:cNvPr>
          <p:cNvSpPr/>
          <p:nvPr/>
        </p:nvSpPr>
        <p:spPr>
          <a:xfrm>
            <a:off x="4372232" y="5426094"/>
            <a:ext cx="927907" cy="479214"/>
          </a:xfrm>
          <a:prstGeom prst="upArrow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29C67A92-6CED-4C4B-83B0-130EC59D2561}"/>
              </a:ext>
            </a:extLst>
          </p:cNvPr>
          <p:cNvCxnSpPr>
            <a:cxnSpLocks/>
            <a:stCxn id="12" idx="1"/>
          </p:cNvCxnSpPr>
          <p:nvPr/>
        </p:nvCxnSpPr>
        <p:spPr>
          <a:xfrm flipH="1" flipV="1">
            <a:off x="4333862" y="5321954"/>
            <a:ext cx="38370" cy="271975"/>
          </a:xfrm>
          <a:prstGeom prst="line">
            <a:avLst/>
          </a:prstGeom>
          <a:ln w="38100"/>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B62D629C-8F5F-42EF-996D-9F4ED630F652}"/>
              </a:ext>
            </a:extLst>
          </p:cNvPr>
          <p:cNvCxnSpPr>
            <a:cxnSpLocks/>
            <a:stCxn id="10" idx="3"/>
          </p:cNvCxnSpPr>
          <p:nvPr/>
        </p:nvCxnSpPr>
        <p:spPr>
          <a:xfrm flipV="1">
            <a:off x="1554251" y="5377948"/>
            <a:ext cx="61979" cy="249236"/>
          </a:xfrm>
          <a:prstGeom prst="line">
            <a:avLst/>
          </a:prstGeom>
          <a:ln w="38100"/>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35AB26F1-2CEA-41F8-8B29-7B3A8DC8D50B}"/>
              </a:ext>
            </a:extLst>
          </p:cNvPr>
          <p:cNvCxnSpPr>
            <a:cxnSpLocks/>
            <a:stCxn id="12" idx="3"/>
          </p:cNvCxnSpPr>
          <p:nvPr/>
        </p:nvCxnSpPr>
        <p:spPr>
          <a:xfrm flipV="1">
            <a:off x="5300139" y="5304504"/>
            <a:ext cx="33861" cy="289425"/>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15AEFB66-0F7B-4C34-A7E0-13F69E478043}"/>
              </a:ext>
            </a:extLst>
          </p:cNvPr>
          <p:cNvCxnSpPr>
            <a:cxnSpLocks/>
            <a:stCxn id="10" idx="1"/>
          </p:cNvCxnSpPr>
          <p:nvPr/>
        </p:nvCxnSpPr>
        <p:spPr>
          <a:xfrm flipH="1" flipV="1">
            <a:off x="457200" y="5314336"/>
            <a:ext cx="104366" cy="312848"/>
          </a:xfrm>
          <a:prstGeom prst="line">
            <a:avLst/>
          </a:prstGeom>
          <a:ln w="38100"/>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B988834B-95F3-4CCF-A824-0F04BB38518F}"/>
              </a:ext>
            </a:extLst>
          </p:cNvPr>
          <p:cNvCxnSpPr>
            <a:cxnSpLocks/>
          </p:cNvCxnSpPr>
          <p:nvPr/>
        </p:nvCxnSpPr>
        <p:spPr>
          <a:xfrm flipH="1">
            <a:off x="1172687" y="4147605"/>
            <a:ext cx="3326776" cy="13167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Striped Right Arrow 35">
            <a:extLst>
              <a:ext uri="{FF2B5EF4-FFF2-40B4-BE49-F238E27FC236}">
                <a16:creationId xmlns:a16="http://schemas.microsoft.com/office/drawing/2014/main" id="{9678591D-AA0E-45E5-AF6A-9DC550C32A3D}"/>
              </a:ext>
            </a:extLst>
          </p:cNvPr>
          <p:cNvSpPr/>
          <p:nvPr/>
        </p:nvSpPr>
        <p:spPr>
          <a:xfrm rot="5400000">
            <a:off x="606813" y="4787520"/>
            <a:ext cx="864999" cy="24982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47A146E-1C95-464F-B0B7-793A7BB27C01}"/>
              </a:ext>
            </a:extLst>
          </p:cNvPr>
          <p:cNvPicPr>
            <a:picLocks noChangeAspect="1"/>
          </p:cNvPicPr>
          <p:nvPr/>
        </p:nvPicPr>
        <p:blipFill rotWithShape="1">
          <a:blip r:embed="rId3">
            <a:extLst>
              <a:ext uri="{28A0092B-C50C-407E-A947-70E740481C1C}">
                <a14:useLocalDpi xmlns:a14="http://schemas.microsoft.com/office/drawing/2010/main" val="0"/>
              </a:ext>
            </a:extLst>
          </a:blip>
          <a:srcRect l="14001" t="8667" r="16666" b="10000"/>
          <a:stretch/>
        </p:blipFill>
        <p:spPr>
          <a:xfrm>
            <a:off x="7201518" y="76200"/>
            <a:ext cx="1790082" cy="1737851"/>
          </a:xfrm>
          <a:prstGeom prst="rect">
            <a:avLst/>
          </a:prstGeom>
        </p:spPr>
      </p:pic>
      <p:pic>
        <p:nvPicPr>
          <p:cNvPr id="26" name="Graphic 25" descr="Man with solid fill">
            <a:extLst>
              <a:ext uri="{FF2B5EF4-FFF2-40B4-BE49-F238E27FC236}">
                <a16:creationId xmlns:a16="http://schemas.microsoft.com/office/drawing/2014/main" id="{47BB8558-6563-FF72-3AF8-5DDF351A88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4209" y="3977009"/>
            <a:ext cx="747391" cy="747391"/>
          </a:xfrm>
          <a:prstGeom prst="rect">
            <a:avLst/>
          </a:prstGeom>
        </p:spPr>
      </p:pic>
      <p:pic>
        <p:nvPicPr>
          <p:cNvPr id="28" name="Graphic 27" descr="Woman with solid fill">
            <a:extLst>
              <a:ext uri="{FF2B5EF4-FFF2-40B4-BE49-F238E27FC236}">
                <a16:creationId xmlns:a16="http://schemas.microsoft.com/office/drawing/2014/main" id="{7336E9BE-9169-0BDA-5870-38E44A04B7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760" y="3734658"/>
            <a:ext cx="737714" cy="684942"/>
          </a:xfrm>
          <a:prstGeom prst="rect">
            <a:avLst/>
          </a:prstGeom>
        </p:spPr>
      </p:pic>
      <p:pic>
        <p:nvPicPr>
          <p:cNvPr id="36" name="Picture 35">
            <a:extLst>
              <a:ext uri="{FF2B5EF4-FFF2-40B4-BE49-F238E27FC236}">
                <a16:creationId xmlns:a16="http://schemas.microsoft.com/office/drawing/2014/main" id="{845C63B6-96FA-9334-850D-9C7E291996F7}"/>
              </a:ext>
            </a:extLst>
          </p:cNvPr>
          <p:cNvPicPr>
            <a:picLocks noChangeAspect="1"/>
          </p:cNvPicPr>
          <p:nvPr/>
        </p:nvPicPr>
        <p:blipFill rotWithShape="1">
          <a:blip r:embed="rId8"/>
          <a:srcRect l="37000" t="6284" r="36666" b="6284"/>
          <a:stretch/>
        </p:blipFill>
        <p:spPr>
          <a:xfrm>
            <a:off x="2196762" y="5486399"/>
            <a:ext cx="736668" cy="1284541"/>
          </a:xfrm>
          <a:prstGeom prst="rect">
            <a:avLst/>
          </a:prstGeom>
        </p:spPr>
      </p:pic>
      <p:pic>
        <p:nvPicPr>
          <p:cNvPr id="37" name="Graphic 36" descr="Man with solid fill">
            <a:extLst>
              <a:ext uri="{FF2B5EF4-FFF2-40B4-BE49-F238E27FC236}">
                <a16:creationId xmlns:a16="http://schemas.microsoft.com/office/drawing/2014/main" id="{0902E5F3-D58D-6ED2-C91E-EB3F5ACA06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81400" y="5499164"/>
            <a:ext cx="838200" cy="1282636"/>
          </a:xfrm>
          <a:prstGeom prst="rect">
            <a:avLst/>
          </a:prstGeom>
        </p:spPr>
      </p:pic>
      <p:pic>
        <p:nvPicPr>
          <p:cNvPr id="50" name="Graphic 49" descr="Woman with solid fill">
            <a:extLst>
              <a:ext uri="{FF2B5EF4-FFF2-40B4-BE49-F238E27FC236}">
                <a16:creationId xmlns:a16="http://schemas.microsoft.com/office/drawing/2014/main" id="{A3532FF9-05A2-9449-6B98-7BCC31D2EB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0785" y="5517078"/>
            <a:ext cx="737714" cy="1253862"/>
          </a:xfrm>
          <a:prstGeom prst="rect">
            <a:avLst/>
          </a:prstGeom>
        </p:spPr>
      </p:pic>
      <p:sp>
        <p:nvSpPr>
          <p:cNvPr id="52" name="Arrow: Left-Right 51">
            <a:extLst>
              <a:ext uri="{FF2B5EF4-FFF2-40B4-BE49-F238E27FC236}">
                <a16:creationId xmlns:a16="http://schemas.microsoft.com/office/drawing/2014/main" id="{97D1BD7C-A19A-B2F7-E014-4AA6A36FA470}"/>
              </a:ext>
            </a:extLst>
          </p:cNvPr>
          <p:cNvSpPr/>
          <p:nvPr/>
        </p:nvSpPr>
        <p:spPr>
          <a:xfrm>
            <a:off x="3124200" y="6044845"/>
            <a:ext cx="550083" cy="12735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951278"/>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3000" fill="hold"/>
                                        <p:tgtEl>
                                          <p:spTgt spid="20"/>
                                        </p:tgtEl>
                                        <p:attrNameLst>
                                          <p:attrName>ppt_x</p:attrName>
                                        </p:attrNameLst>
                                      </p:cBhvr>
                                      <p:tavLst>
                                        <p:tav tm="0">
                                          <p:val>
                                            <p:strVal val="0-#ppt_w/2"/>
                                          </p:val>
                                        </p:tav>
                                        <p:tav tm="100000">
                                          <p:val>
                                            <p:strVal val="#ppt_x"/>
                                          </p:val>
                                        </p:tav>
                                      </p:tavLst>
                                    </p:anim>
                                    <p:anim calcmode="lin" valueType="num">
                                      <p:cBhvr additive="base">
                                        <p:cTn id="8" dur="3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572000"/>
            <a:ext cx="2002847" cy="2011680"/>
          </a:xfrm>
          <a:prstGeom prst="rect">
            <a:avLst/>
          </a:prstGeom>
          <a:effectLst>
            <a:glow rad="63500">
              <a:srgbClr val="0000CC"/>
            </a:glow>
          </a:effectLst>
        </p:spPr>
      </p:pic>
      <p:sp>
        <p:nvSpPr>
          <p:cNvPr id="2" name="Title 1"/>
          <p:cNvSpPr>
            <a:spLocks noGrp="1"/>
          </p:cNvSpPr>
          <p:nvPr>
            <p:ph type="title"/>
          </p:nvPr>
        </p:nvSpPr>
        <p:spPr>
          <a:xfrm>
            <a:off x="457200" y="0"/>
            <a:ext cx="8229600" cy="914400"/>
          </a:xfrm>
        </p:spPr>
        <p:txBody>
          <a:bodyPr>
            <a:noAutofit/>
          </a:bodyPr>
          <a:lstStyle/>
          <a:p>
            <a:r>
              <a:rPr lang="en-US" altLang="en-US" sz="3600" b="1" dirty="0">
                <a:solidFill>
                  <a:srgbClr val="0000CC"/>
                </a:solidFill>
                <a:cs typeface="Tahoma" pitchFamily="34" charset="0"/>
              </a:rPr>
              <a:t>Fail-Safe Voting, etc.</a:t>
            </a:r>
            <a:br>
              <a:rPr lang="en-US" altLang="en-US" sz="3600" b="1" dirty="0">
                <a:solidFill>
                  <a:srgbClr val="0000CC"/>
                </a:solidFill>
                <a:cs typeface="Tahoma" pitchFamily="34" charset="0"/>
              </a:rPr>
            </a:br>
            <a:r>
              <a:rPr lang="en-US" altLang="en-US" sz="1800" b="1" dirty="0">
                <a:solidFill>
                  <a:srgbClr val="0000CC"/>
                </a:solidFill>
                <a:cs typeface="Tahoma" pitchFamily="34" charset="0"/>
              </a:rPr>
              <a:t>(Pages 25-26 of training guide)</a:t>
            </a:r>
          </a:p>
        </p:txBody>
      </p:sp>
      <p:sp>
        <p:nvSpPr>
          <p:cNvPr id="3" name="Content Placeholder 2"/>
          <p:cNvSpPr>
            <a:spLocks noGrp="1"/>
          </p:cNvSpPr>
          <p:nvPr>
            <p:ph idx="1"/>
          </p:nvPr>
        </p:nvSpPr>
        <p:spPr>
          <a:xfrm>
            <a:off x="76200" y="990600"/>
            <a:ext cx="8991600" cy="5715000"/>
          </a:xfrm>
        </p:spPr>
        <p:txBody>
          <a:bodyPr>
            <a:normAutofit/>
          </a:bodyPr>
          <a:lstStyle/>
          <a:p>
            <a:pPr marL="457200" lvl="1" indent="0">
              <a:spcBef>
                <a:spcPts val="600"/>
              </a:spcBef>
              <a:buClr>
                <a:srgbClr val="3333CC"/>
              </a:buClr>
              <a:buSzPct val="70000"/>
              <a:buNone/>
              <a:defRPr/>
            </a:pPr>
            <a:endParaRPr lang="en-US" altLang="en-US" dirty="0">
              <a:latin typeface="Tahoma" pitchFamily="34" charset="0"/>
              <a:cs typeface="Tahoma" pitchFamily="34" charset="0"/>
            </a:endParaRPr>
          </a:p>
          <a:p>
            <a:pPr marL="914400" lvl="1" indent="-457200">
              <a:lnSpc>
                <a:spcPct val="150000"/>
              </a:lnSpc>
              <a:spcBef>
                <a:spcPts val="0"/>
              </a:spcBef>
              <a:buClr>
                <a:srgbClr val="0000CC"/>
              </a:buClr>
              <a:buSzPct val="70000"/>
              <a:buFont typeface="Wingdings 3" panose="05040102010807070707" pitchFamily="18" charset="2"/>
              <a:buChar char="u"/>
              <a:defRPr/>
            </a:pPr>
            <a:r>
              <a:rPr lang="en-US" altLang="en-US" b="1" dirty="0">
                <a:latin typeface="+mj-lt"/>
                <a:cs typeface="Tahoma" pitchFamily="34" charset="0"/>
              </a:rPr>
              <a:t>Name provided differs with PVR List</a:t>
            </a:r>
            <a:endParaRPr lang="en-US" altLang="en-US" b="1" dirty="0">
              <a:solidFill>
                <a:srgbClr val="C00000"/>
              </a:solidFill>
              <a:latin typeface="+mj-lt"/>
              <a:cs typeface="Tahoma" pitchFamily="34" charset="0"/>
            </a:endParaRPr>
          </a:p>
          <a:p>
            <a:pPr marL="914400" lvl="1" indent="-457200">
              <a:lnSpc>
                <a:spcPct val="150000"/>
              </a:lnSpc>
              <a:spcBef>
                <a:spcPts val="0"/>
              </a:spcBef>
              <a:buClr>
                <a:srgbClr val="0000CC"/>
              </a:buClr>
              <a:buSzPct val="70000"/>
              <a:buFont typeface="Wingdings 3" panose="05040102010807070707" pitchFamily="18" charset="2"/>
              <a:buChar char="u"/>
              <a:defRPr/>
            </a:pPr>
            <a:r>
              <a:rPr lang="en-US" altLang="en-US" b="1" dirty="0">
                <a:latin typeface="+mj-lt"/>
                <a:cs typeface="Tahoma" pitchFamily="34" charset="0"/>
              </a:rPr>
              <a:t>DOB provided differs with PVR List</a:t>
            </a:r>
            <a:endParaRPr lang="en-US" altLang="en-US" b="1" dirty="0">
              <a:solidFill>
                <a:srgbClr val="C00000"/>
              </a:solidFill>
              <a:latin typeface="+mj-lt"/>
              <a:cs typeface="Tahoma" pitchFamily="34" charset="0"/>
            </a:endParaRPr>
          </a:p>
          <a:p>
            <a:pPr marL="914400" lvl="1" indent="-457200">
              <a:lnSpc>
                <a:spcPct val="150000"/>
              </a:lnSpc>
              <a:spcBef>
                <a:spcPts val="0"/>
              </a:spcBef>
              <a:buClr>
                <a:srgbClr val="0000CC"/>
              </a:buClr>
              <a:buSzPct val="70000"/>
              <a:buFont typeface="Wingdings 3" panose="05040102010807070707" pitchFamily="18" charset="2"/>
              <a:buChar char="u"/>
              <a:defRPr/>
            </a:pPr>
            <a:r>
              <a:rPr lang="en-US" altLang="en-US" b="1" dirty="0">
                <a:latin typeface="+mj-lt"/>
                <a:cs typeface="Tahoma" pitchFamily="34" charset="0"/>
              </a:rPr>
              <a:t>Address provided differs with PVR List</a:t>
            </a:r>
          </a:p>
          <a:p>
            <a:pPr marL="914400" lvl="1" indent="-457200">
              <a:lnSpc>
                <a:spcPct val="150000"/>
              </a:lnSpc>
              <a:spcBef>
                <a:spcPts val="0"/>
              </a:spcBef>
              <a:buClr>
                <a:srgbClr val="0000CC"/>
              </a:buClr>
              <a:buSzPct val="70000"/>
              <a:buFont typeface="Wingdings 3" panose="05040102010807070707" pitchFamily="18" charset="2"/>
              <a:buChar char="u"/>
              <a:defRPr/>
            </a:pPr>
            <a:r>
              <a:rPr lang="en-US" altLang="en-US" b="1" dirty="0">
                <a:latin typeface="+mj-lt"/>
                <a:cs typeface="Tahoma" pitchFamily="34" charset="0"/>
              </a:rPr>
              <a:t>Address</a:t>
            </a:r>
            <a:r>
              <a:rPr lang="en-US" altLang="en-US" b="1" dirty="0">
                <a:solidFill>
                  <a:srgbClr val="C00000"/>
                </a:solidFill>
                <a:latin typeface="+mj-lt"/>
                <a:cs typeface="Tahoma" pitchFamily="34" charset="0"/>
              </a:rPr>
              <a:t> </a:t>
            </a:r>
            <a:r>
              <a:rPr lang="en-US" altLang="en-US" b="1" dirty="0">
                <a:latin typeface="+mj-lt"/>
                <a:cs typeface="Tahoma" pitchFamily="34" charset="0"/>
              </a:rPr>
              <a:t>is not within precinct</a:t>
            </a:r>
          </a:p>
          <a:p>
            <a:pPr marL="914400" lvl="1" indent="-457200">
              <a:lnSpc>
                <a:spcPct val="150000"/>
              </a:lnSpc>
              <a:spcBef>
                <a:spcPts val="0"/>
              </a:spcBef>
              <a:buClr>
                <a:srgbClr val="0000CC"/>
              </a:buClr>
              <a:buSzPct val="70000"/>
              <a:buFont typeface="Wingdings 3" panose="05040102010807070707" pitchFamily="18" charset="2"/>
              <a:buChar char="u"/>
              <a:defRPr/>
            </a:pPr>
            <a:r>
              <a:rPr lang="en-US" altLang="en-US" b="1" dirty="0">
                <a:latin typeface="+mj-lt"/>
                <a:cs typeface="Tahoma" pitchFamily="34" charset="0"/>
              </a:rPr>
              <a:t>Voter registration cannot be verified</a:t>
            </a:r>
            <a:endParaRPr lang="en-US" b="1" dirty="0">
              <a:latin typeface="+mj-lt"/>
              <a:ea typeface="Tahoma" panose="020B0604030504040204" pitchFamily="34" charset="0"/>
              <a:cs typeface="Tahoma" pitchFamily="34" charset="0"/>
            </a:endParaRPr>
          </a:p>
          <a:p>
            <a:pPr marL="914400" lvl="1" indent="-457200">
              <a:lnSpc>
                <a:spcPct val="150000"/>
              </a:lnSpc>
              <a:spcBef>
                <a:spcPts val="0"/>
              </a:spcBef>
              <a:buClr>
                <a:srgbClr val="0000CC"/>
              </a:buClr>
              <a:buSzPct val="70000"/>
              <a:buFont typeface="Wingdings 3" panose="05040102010807070707" pitchFamily="18" charset="2"/>
              <a:buChar char="u"/>
              <a:defRPr/>
            </a:pPr>
            <a:r>
              <a:rPr lang="en-US" b="1" dirty="0">
                <a:latin typeface="+mj-lt"/>
                <a:ea typeface="Tahoma" panose="020B0604030504040204" pitchFamily="34" charset="0"/>
                <a:cs typeface="Tahoma" pitchFamily="34" charset="0"/>
              </a:rPr>
              <a:t>PVR notations:</a:t>
            </a:r>
          </a:p>
          <a:p>
            <a:pPr marL="1314450" lvl="2" indent="-457200">
              <a:lnSpc>
                <a:spcPct val="150000"/>
              </a:lnSpc>
              <a:spcBef>
                <a:spcPts val="0"/>
              </a:spcBef>
              <a:buClr>
                <a:srgbClr val="0000CC"/>
              </a:buClr>
              <a:buSzPct val="70000"/>
              <a:buFont typeface="Wingdings 3" panose="05040102010807070707" pitchFamily="18" charset="2"/>
              <a:buChar char="u"/>
              <a:defRPr/>
            </a:pPr>
            <a:r>
              <a:rPr lang="en-US" b="1" dirty="0">
                <a:latin typeface="+mj-lt"/>
                <a:ea typeface="Tahoma" panose="020B0604030504040204" pitchFamily="34" charset="0"/>
                <a:cs typeface="Tahoma" pitchFamily="34" charset="0"/>
              </a:rPr>
              <a:t>Voted Absentee</a:t>
            </a:r>
          </a:p>
          <a:p>
            <a:pPr marL="1314450" lvl="2" indent="-457200">
              <a:lnSpc>
                <a:spcPct val="150000"/>
              </a:lnSpc>
              <a:spcBef>
                <a:spcPts val="0"/>
              </a:spcBef>
              <a:buClr>
                <a:srgbClr val="0000CC"/>
              </a:buClr>
              <a:buSzPct val="70000"/>
              <a:buFont typeface="Wingdings 3" panose="05040102010807070707" pitchFamily="18" charset="2"/>
              <a:buChar char="u"/>
              <a:defRPr/>
            </a:pPr>
            <a:r>
              <a:rPr lang="en-US" b="1" dirty="0">
                <a:latin typeface="+mj-lt"/>
                <a:ea typeface="Tahoma" panose="020B0604030504040204" pitchFamily="34" charset="0"/>
                <a:cs typeface="Tahoma" pitchFamily="34" charset="0"/>
              </a:rPr>
              <a:t>Voted Early</a:t>
            </a:r>
            <a:endParaRPr lang="en-US" altLang="en-US" sz="2000" b="1" dirty="0">
              <a:solidFill>
                <a:srgbClr val="C00000"/>
              </a:solidFill>
              <a:latin typeface="+mj-lt"/>
            </a:endParaRPr>
          </a:p>
        </p:txBody>
      </p:sp>
    </p:spTree>
    <p:extLst>
      <p:ext uri="{BB962C8B-B14F-4D97-AF65-F5344CB8AC3E}">
        <p14:creationId xmlns:p14="http://schemas.microsoft.com/office/powerpoint/2010/main" val="2035173589"/>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8071-0A4F-437E-833B-4BCBC4281C4A}"/>
              </a:ext>
            </a:extLst>
          </p:cNvPr>
          <p:cNvSpPr>
            <a:spLocks noGrp="1"/>
          </p:cNvSpPr>
          <p:nvPr>
            <p:ph type="title"/>
          </p:nvPr>
        </p:nvSpPr>
        <p:spPr>
          <a:xfrm>
            <a:off x="457200" y="274638"/>
            <a:ext cx="8229600" cy="868362"/>
          </a:xfrm>
        </p:spPr>
        <p:txBody>
          <a:bodyPr>
            <a:noAutofit/>
          </a:bodyPr>
          <a:lstStyle/>
          <a:p>
            <a:r>
              <a:rPr lang="en-US" sz="3400" dirty="0">
                <a:solidFill>
                  <a:srgbClr val="0000CC"/>
                </a:solidFill>
              </a:rPr>
              <a:t>Voter Believes their Assigned Ballot is Incorrect</a:t>
            </a:r>
          </a:p>
        </p:txBody>
      </p:sp>
      <p:sp>
        <p:nvSpPr>
          <p:cNvPr id="3" name="Content Placeholder 2">
            <a:extLst>
              <a:ext uri="{FF2B5EF4-FFF2-40B4-BE49-F238E27FC236}">
                <a16:creationId xmlns:a16="http://schemas.microsoft.com/office/drawing/2014/main" id="{5AFD0D0E-E7C0-4605-AA2E-CFDE1B2A2169}"/>
              </a:ext>
            </a:extLst>
          </p:cNvPr>
          <p:cNvSpPr>
            <a:spLocks noGrp="1"/>
          </p:cNvSpPr>
          <p:nvPr>
            <p:ph idx="1"/>
          </p:nvPr>
        </p:nvSpPr>
        <p:spPr>
          <a:xfrm>
            <a:off x="457200" y="1371600"/>
            <a:ext cx="8229600" cy="4984750"/>
          </a:xfrm>
        </p:spPr>
        <p:txBody>
          <a:bodyPr>
            <a:normAutofit fontScale="92500" lnSpcReduction="20000"/>
          </a:bodyPr>
          <a:lstStyle/>
          <a:p>
            <a:r>
              <a:rPr lang="en-US" dirty="0">
                <a:solidFill>
                  <a:srgbClr val="0000CC"/>
                </a:solidFill>
              </a:rPr>
              <a:t>Check</a:t>
            </a:r>
            <a:r>
              <a:rPr lang="en-US" dirty="0"/>
              <a:t> to ensure the ballot style issued is the style the Poll Book lists for this voter</a:t>
            </a:r>
          </a:p>
          <a:p>
            <a:r>
              <a:rPr lang="en-US" dirty="0">
                <a:solidFill>
                  <a:srgbClr val="0000CC"/>
                </a:solidFill>
              </a:rPr>
              <a:t>Inform</a:t>
            </a:r>
            <a:r>
              <a:rPr lang="en-US" dirty="0"/>
              <a:t> the voter they can:</a:t>
            </a:r>
          </a:p>
          <a:p>
            <a:pPr lvl="1"/>
            <a:r>
              <a:rPr lang="en-US" dirty="0"/>
              <a:t>Cast the </a:t>
            </a:r>
            <a:r>
              <a:rPr lang="en-US" b="1" u="sng" dirty="0"/>
              <a:t>assigned ballot as a regular ballot</a:t>
            </a:r>
            <a:r>
              <a:rPr lang="en-US" b="1" dirty="0"/>
              <a:t> </a:t>
            </a:r>
          </a:p>
          <a:p>
            <a:pPr marL="0" lvl="1" indent="0" algn="ctr">
              <a:buNone/>
            </a:pPr>
            <a:r>
              <a:rPr lang="en-US" b="1" dirty="0"/>
              <a:t>OR</a:t>
            </a:r>
            <a:r>
              <a:rPr lang="en-US" dirty="0"/>
              <a:t> </a:t>
            </a:r>
          </a:p>
          <a:p>
            <a:pPr lvl="1"/>
            <a:r>
              <a:rPr lang="en-US" dirty="0"/>
              <a:t>Cast any </a:t>
            </a:r>
            <a:r>
              <a:rPr lang="en-US" b="1" u="sng" dirty="0"/>
              <a:t>other ballot available at the poll as a Provisional Ballot </a:t>
            </a:r>
          </a:p>
          <a:p>
            <a:pPr lvl="1"/>
            <a:r>
              <a:rPr lang="en-US" dirty="0"/>
              <a:t>Have the voter review the sample ballot to identify the ballot they believe is correct</a:t>
            </a:r>
          </a:p>
          <a:p>
            <a:r>
              <a:rPr lang="en-US" dirty="0">
                <a:solidFill>
                  <a:srgbClr val="FF0000"/>
                </a:solidFill>
              </a:rPr>
              <a:t>Inform the voter that they will need to present evidence to the CBEC that the county records are incorrect in order to have their vote counted</a:t>
            </a:r>
          </a:p>
        </p:txBody>
      </p:sp>
    </p:spTree>
    <p:extLst>
      <p:ext uri="{BB962C8B-B14F-4D97-AF65-F5344CB8AC3E}">
        <p14:creationId xmlns:p14="http://schemas.microsoft.com/office/powerpoint/2010/main" val="2487214090"/>
      </p:ext>
    </p:extLst>
  </p:cSld>
  <p:clrMapOvr>
    <a:masterClrMapping/>
  </p:clrMapOvr>
  <p:transition advClick="0" advTm="10000">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8991600" cy="938212"/>
          </a:xfrm>
        </p:spPr>
        <p:txBody>
          <a:bodyPr>
            <a:normAutofit fontScale="90000"/>
          </a:bodyPr>
          <a:lstStyle/>
          <a:p>
            <a:r>
              <a:rPr lang="en-US" dirty="0">
                <a:solidFill>
                  <a:srgbClr val="0000CC"/>
                </a:solidFill>
              </a:rPr>
              <a:t>Address Differs From PVR List -</a:t>
            </a:r>
            <a:br>
              <a:rPr lang="en-US" dirty="0">
                <a:solidFill>
                  <a:srgbClr val="0000CC"/>
                </a:solidFill>
              </a:rPr>
            </a:br>
            <a:r>
              <a:rPr lang="en-US" dirty="0">
                <a:solidFill>
                  <a:srgbClr val="FF0000"/>
                </a:solidFill>
              </a:rPr>
              <a:t>Problem/Procedure…</a:t>
            </a:r>
          </a:p>
        </p:txBody>
      </p:sp>
      <p:sp>
        <p:nvSpPr>
          <p:cNvPr id="8" name="Text Placeholder 7"/>
          <p:cNvSpPr>
            <a:spLocks noGrp="1"/>
          </p:cNvSpPr>
          <p:nvPr>
            <p:ph type="body" idx="1"/>
          </p:nvPr>
        </p:nvSpPr>
        <p:spPr>
          <a:xfrm>
            <a:off x="457200" y="1317702"/>
            <a:ext cx="4040188" cy="537368"/>
          </a:xfrm>
        </p:spPr>
        <p:txBody>
          <a:bodyPr>
            <a:normAutofit/>
          </a:bodyPr>
          <a:lstStyle/>
          <a:p>
            <a:r>
              <a:rPr lang="en-US" sz="2600" u="sng" dirty="0"/>
              <a:t>Poll Judge Will…	</a:t>
            </a:r>
          </a:p>
        </p:txBody>
      </p:sp>
      <p:sp>
        <p:nvSpPr>
          <p:cNvPr id="6" name="Content Placeholder 5"/>
          <p:cNvSpPr>
            <a:spLocks noGrp="1"/>
          </p:cNvSpPr>
          <p:nvPr>
            <p:ph sz="half" idx="2"/>
          </p:nvPr>
        </p:nvSpPr>
        <p:spPr>
          <a:xfrm>
            <a:off x="150019" y="1890714"/>
            <a:ext cx="4344988" cy="4830761"/>
          </a:xfrm>
        </p:spPr>
        <p:txBody>
          <a:bodyPr>
            <a:normAutofit/>
          </a:bodyPr>
          <a:lstStyle/>
          <a:p>
            <a:r>
              <a:rPr lang="en-US" sz="2600" dirty="0"/>
              <a:t>When a poll worker informs you that a voter’s address doesn’t match the PVR List:</a:t>
            </a:r>
          </a:p>
          <a:p>
            <a:pPr lvl="1"/>
            <a:r>
              <a:rPr lang="en-US" sz="2200" dirty="0"/>
              <a:t>Have the voter restate their name, address, and DOB to you (take a note)</a:t>
            </a:r>
          </a:p>
          <a:p>
            <a:pPr lvl="1"/>
            <a:r>
              <a:rPr lang="en-US" sz="2200" b="1" dirty="0">
                <a:solidFill>
                  <a:srgbClr val="0000CC"/>
                </a:solidFill>
              </a:rPr>
              <a:t>Call the County Clerk</a:t>
            </a:r>
          </a:p>
          <a:p>
            <a:pPr lvl="1"/>
            <a:r>
              <a:rPr lang="en-US" sz="2200" dirty="0"/>
              <a:t>Inform the Clerk’s Office of why you're calling and relay the voter’s information</a:t>
            </a:r>
          </a:p>
          <a:p>
            <a:pPr lvl="1"/>
            <a:endParaRPr lang="en-US" dirty="0"/>
          </a:p>
        </p:txBody>
      </p:sp>
      <p:sp>
        <p:nvSpPr>
          <p:cNvPr id="9" name="Text Placeholder 8"/>
          <p:cNvSpPr>
            <a:spLocks noGrp="1"/>
          </p:cNvSpPr>
          <p:nvPr>
            <p:ph type="body" sz="quarter" idx="3"/>
          </p:nvPr>
        </p:nvSpPr>
        <p:spPr>
          <a:xfrm>
            <a:off x="4645025" y="1212851"/>
            <a:ext cx="4041775" cy="639762"/>
          </a:xfrm>
        </p:spPr>
        <p:txBody>
          <a:bodyPr>
            <a:normAutofit/>
          </a:bodyPr>
          <a:lstStyle/>
          <a:p>
            <a:r>
              <a:rPr lang="en-US" sz="2600" u="sng" dirty="0"/>
              <a:t>County Clerk Will…</a:t>
            </a:r>
          </a:p>
        </p:txBody>
      </p:sp>
      <p:sp>
        <p:nvSpPr>
          <p:cNvPr id="10" name="Content Placeholder 9"/>
          <p:cNvSpPr>
            <a:spLocks noGrp="1"/>
          </p:cNvSpPr>
          <p:nvPr>
            <p:ph sz="quarter" idx="4"/>
          </p:nvPr>
        </p:nvSpPr>
        <p:spPr>
          <a:xfrm>
            <a:off x="4645025" y="1852612"/>
            <a:ext cx="4041775" cy="4503737"/>
          </a:xfrm>
        </p:spPr>
        <p:txBody>
          <a:bodyPr>
            <a:normAutofit fontScale="92500"/>
          </a:bodyPr>
          <a:lstStyle/>
          <a:p>
            <a:r>
              <a:rPr lang="en-US" b="1" dirty="0">
                <a:solidFill>
                  <a:srgbClr val="0000CC"/>
                </a:solidFill>
              </a:rPr>
              <a:t>Determine</a:t>
            </a:r>
            <a:r>
              <a:rPr lang="en-US" dirty="0"/>
              <a:t> if the new address is located in the county (and Congressional District)</a:t>
            </a:r>
          </a:p>
          <a:p>
            <a:r>
              <a:rPr lang="en-US" dirty="0"/>
              <a:t>If so, </a:t>
            </a:r>
            <a:r>
              <a:rPr lang="en-US" b="1" dirty="0">
                <a:solidFill>
                  <a:srgbClr val="0000CC"/>
                </a:solidFill>
              </a:rPr>
              <a:t>find the correct ballot </a:t>
            </a:r>
            <a:r>
              <a:rPr lang="en-US" dirty="0"/>
              <a:t>style for the new address</a:t>
            </a:r>
          </a:p>
          <a:p>
            <a:r>
              <a:rPr lang="en-US" dirty="0"/>
              <a:t>Inform the </a:t>
            </a:r>
            <a:r>
              <a:rPr lang="en-US" u="sng" dirty="0"/>
              <a:t>Poll Judge</a:t>
            </a:r>
            <a:r>
              <a:rPr lang="en-US" dirty="0"/>
              <a:t>:</a:t>
            </a:r>
          </a:p>
          <a:p>
            <a:pPr lvl="1"/>
            <a:r>
              <a:rPr lang="en-US" sz="2200" dirty="0"/>
              <a:t>If the voter can cast a regular ballot using new address</a:t>
            </a:r>
          </a:p>
          <a:p>
            <a:pPr lvl="1"/>
            <a:r>
              <a:rPr lang="en-US" sz="2200" dirty="0"/>
              <a:t>The correct ballot style</a:t>
            </a:r>
          </a:p>
          <a:p>
            <a:r>
              <a:rPr lang="en-US" dirty="0"/>
              <a:t>(</a:t>
            </a:r>
            <a:r>
              <a:rPr lang="en-US" b="1" dirty="0">
                <a:solidFill>
                  <a:srgbClr val="0000CC"/>
                </a:solidFill>
              </a:rPr>
              <a:t>Recommended</a:t>
            </a:r>
            <a:r>
              <a:rPr lang="en-US" dirty="0"/>
              <a:t>) Clerk will update the Electronic Poll Tablets with the new address</a:t>
            </a:r>
          </a:p>
          <a:p>
            <a:endParaRPr lang="en-US" dirty="0"/>
          </a:p>
        </p:txBody>
      </p:sp>
    </p:spTree>
    <p:extLst>
      <p:ext uri="{BB962C8B-B14F-4D97-AF65-F5344CB8AC3E}">
        <p14:creationId xmlns:p14="http://schemas.microsoft.com/office/powerpoint/2010/main" val="2049262956"/>
      </p:ext>
    </p:extLst>
  </p:cSld>
  <p:clrMapOvr>
    <a:masterClrMapping/>
  </p:clrMapOvr>
  <p:transition advClick="0" advTm="10000">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839200" cy="1212851"/>
          </a:xfrm>
        </p:spPr>
        <p:txBody>
          <a:bodyPr>
            <a:normAutofit fontScale="90000"/>
          </a:bodyPr>
          <a:lstStyle/>
          <a:p>
            <a:r>
              <a:rPr lang="en-US" dirty="0">
                <a:solidFill>
                  <a:srgbClr val="0000CC"/>
                </a:solidFill>
              </a:rPr>
              <a:t>Address Differs From PVR List –</a:t>
            </a:r>
            <a:br>
              <a:rPr lang="en-US" dirty="0">
                <a:solidFill>
                  <a:srgbClr val="0000CC"/>
                </a:solidFill>
              </a:rPr>
            </a:br>
            <a:r>
              <a:rPr lang="en-US" dirty="0">
                <a:solidFill>
                  <a:srgbClr val="FF0000"/>
                </a:solidFill>
              </a:rPr>
              <a:t>Solution</a:t>
            </a:r>
          </a:p>
        </p:txBody>
      </p:sp>
      <p:sp>
        <p:nvSpPr>
          <p:cNvPr id="7" name="Text Placeholder 6"/>
          <p:cNvSpPr>
            <a:spLocks noGrp="1"/>
          </p:cNvSpPr>
          <p:nvPr>
            <p:ph type="body" idx="1"/>
          </p:nvPr>
        </p:nvSpPr>
        <p:spPr>
          <a:xfrm>
            <a:off x="228600" y="1143001"/>
            <a:ext cx="4268788" cy="914400"/>
          </a:xfrm>
        </p:spPr>
        <p:txBody>
          <a:bodyPr>
            <a:normAutofit fontScale="70000" lnSpcReduction="20000"/>
          </a:bodyPr>
          <a:lstStyle/>
          <a:p>
            <a:pPr marL="342900" indent="-342900">
              <a:buFont typeface="Wingdings" panose="05000000000000000000" pitchFamily="2" charset="2"/>
              <a:buChar char="Ø"/>
            </a:pPr>
            <a:r>
              <a:rPr lang="en-US" sz="3900" u="sng" dirty="0">
                <a:solidFill>
                  <a:srgbClr val="0000CC"/>
                </a:solidFill>
              </a:rPr>
              <a:t>VOTE CENTER COUNTY</a:t>
            </a:r>
          </a:p>
          <a:p>
            <a:endParaRPr lang="en-US" sz="1200" u="sng" dirty="0"/>
          </a:p>
          <a:p>
            <a:endParaRPr lang="en-US" sz="100" u="sng" dirty="0"/>
          </a:p>
          <a:p>
            <a:r>
              <a:rPr lang="en-US" sz="2800" u="sng" dirty="0"/>
              <a:t>Voter’s Address is in the County</a:t>
            </a:r>
          </a:p>
        </p:txBody>
      </p:sp>
      <p:sp>
        <p:nvSpPr>
          <p:cNvPr id="3" name="Content Placeholder 2"/>
          <p:cNvSpPr>
            <a:spLocks noGrp="1"/>
          </p:cNvSpPr>
          <p:nvPr>
            <p:ph sz="half" idx="2"/>
          </p:nvPr>
        </p:nvSpPr>
        <p:spPr>
          <a:xfrm>
            <a:off x="457200" y="2234841"/>
            <a:ext cx="4040188" cy="4273550"/>
          </a:xfrm>
        </p:spPr>
        <p:txBody>
          <a:bodyPr>
            <a:normAutofit/>
          </a:bodyPr>
          <a:lstStyle/>
          <a:p>
            <a:r>
              <a:rPr lang="en-US" dirty="0"/>
              <a:t>Inform the voter they will be able to cast a regular ballot</a:t>
            </a:r>
          </a:p>
          <a:p>
            <a:r>
              <a:rPr lang="en-US" dirty="0"/>
              <a:t>BEFORE SENDING THE VOTER BACK TO THE CHECK IN PROCESS: </a:t>
            </a:r>
          </a:p>
          <a:p>
            <a:pPr lvl="1"/>
            <a:r>
              <a:rPr lang="en-US" dirty="0"/>
              <a:t>Have the voter complete a </a:t>
            </a:r>
            <a:r>
              <a:rPr lang="en-US" dirty="0">
                <a:solidFill>
                  <a:srgbClr val="FF0000"/>
                </a:solidFill>
              </a:rPr>
              <a:t>new Voter Registration Application</a:t>
            </a:r>
          </a:p>
          <a:p>
            <a:r>
              <a:rPr lang="en-US" dirty="0">
                <a:solidFill>
                  <a:prstClr val="black"/>
                </a:solidFill>
              </a:rPr>
              <a:t>Inform the Voter Check-in Clerk</a:t>
            </a:r>
            <a:endParaRPr lang="en-US" b="1" dirty="0">
              <a:solidFill>
                <a:srgbClr val="FF0000"/>
              </a:solidFill>
            </a:endParaRPr>
          </a:p>
        </p:txBody>
      </p:sp>
      <p:sp>
        <p:nvSpPr>
          <p:cNvPr id="8" name="Text Placeholder 7"/>
          <p:cNvSpPr>
            <a:spLocks noGrp="1"/>
          </p:cNvSpPr>
          <p:nvPr>
            <p:ph type="body" sz="quarter" idx="3"/>
          </p:nvPr>
        </p:nvSpPr>
        <p:spPr>
          <a:xfrm>
            <a:off x="4645025" y="1600200"/>
            <a:ext cx="4041775" cy="639762"/>
          </a:xfrm>
        </p:spPr>
        <p:txBody>
          <a:bodyPr>
            <a:noAutofit/>
          </a:bodyPr>
          <a:lstStyle/>
          <a:p>
            <a:r>
              <a:rPr lang="en-US" sz="2200" u="sng" dirty="0"/>
              <a:t>Voter’s Address </a:t>
            </a:r>
            <a:r>
              <a:rPr lang="en-US" sz="2200" u="sng" dirty="0">
                <a:solidFill>
                  <a:srgbClr val="C00000"/>
                </a:solidFill>
              </a:rPr>
              <a:t>cannot</a:t>
            </a:r>
            <a:r>
              <a:rPr lang="en-US" sz="2200" u="sng" dirty="0"/>
              <a:t> be found in the County</a:t>
            </a:r>
          </a:p>
        </p:txBody>
      </p:sp>
      <p:sp>
        <p:nvSpPr>
          <p:cNvPr id="9" name="Content Placeholder 8"/>
          <p:cNvSpPr>
            <a:spLocks noGrp="1"/>
          </p:cNvSpPr>
          <p:nvPr>
            <p:ph sz="quarter" idx="4"/>
          </p:nvPr>
        </p:nvSpPr>
        <p:spPr>
          <a:xfrm>
            <a:off x="4681896" y="2244110"/>
            <a:ext cx="4041775" cy="4273550"/>
          </a:xfrm>
        </p:spPr>
        <p:txBody>
          <a:bodyPr/>
          <a:lstStyle/>
          <a:p>
            <a:r>
              <a:rPr lang="en-US" dirty="0"/>
              <a:t>Inform the voter that he or she will need to cast a provisional ballot</a:t>
            </a:r>
          </a:p>
          <a:p>
            <a:r>
              <a:rPr lang="en-US" dirty="0"/>
              <a:t>Begin Provisional Ballot Procedure P. 39</a:t>
            </a:r>
          </a:p>
        </p:txBody>
      </p:sp>
    </p:spTree>
    <p:extLst>
      <p:ext uri="{BB962C8B-B14F-4D97-AF65-F5344CB8AC3E}">
        <p14:creationId xmlns:p14="http://schemas.microsoft.com/office/powerpoint/2010/main" val="1216955134"/>
      </p:ext>
    </p:extLst>
  </p:cSld>
  <p:clrMapOvr>
    <a:masterClrMapping/>
  </p:clrMapOvr>
  <p:transition advClick="0" advTm="10000">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0594"/>
          </a:xfrm>
        </p:spPr>
        <p:txBody>
          <a:bodyPr>
            <a:normAutofit fontScale="90000"/>
          </a:bodyPr>
          <a:lstStyle/>
          <a:p>
            <a:r>
              <a:rPr lang="en-US" dirty="0">
                <a:solidFill>
                  <a:srgbClr val="0000CC"/>
                </a:solidFill>
              </a:rPr>
              <a:t>Voter Not Found in PVR List –</a:t>
            </a:r>
            <a:br>
              <a:rPr lang="en-US" dirty="0">
                <a:solidFill>
                  <a:srgbClr val="0000CC"/>
                </a:solidFill>
              </a:rPr>
            </a:br>
            <a:r>
              <a:rPr lang="en-US" dirty="0">
                <a:solidFill>
                  <a:srgbClr val="FF0000"/>
                </a:solidFill>
              </a:rPr>
              <a:t>Problem/Procedure…</a:t>
            </a:r>
          </a:p>
        </p:txBody>
      </p:sp>
      <p:sp>
        <p:nvSpPr>
          <p:cNvPr id="8" name="Text Placeholder 7"/>
          <p:cNvSpPr>
            <a:spLocks noGrp="1"/>
          </p:cNvSpPr>
          <p:nvPr>
            <p:ph type="body" idx="1"/>
          </p:nvPr>
        </p:nvSpPr>
        <p:spPr>
          <a:xfrm>
            <a:off x="457200" y="1215232"/>
            <a:ext cx="4040188" cy="639762"/>
          </a:xfrm>
        </p:spPr>
        <p:txBody>
          <a:bodyPr/>
          <a:lstStyle/>
          <a:p>
            <a:r>
              <a:rPr lang="en-US" u="sng" dirty="0"/>
              <a:t>Poll Judge Will…</a:t>
            </a:r>
            <a:r>
              <a:rPr lang="en-US" dirty="0"/>
              <a:t>	</a:t>
            </a:r>
          </a:p>
        </p:txBody>
      </p:sp>
      <p:sp>
        <p:nvSpPr>
          <p:cNvPr id="6" name="Content Placeholder 5"/>
          <p:cNvSpPr>
            <a:spLocks noGrp="1"/>
          </p:cNvSpPr>
          <p:nvPr>
            <p:ph sz="half" idx="2"/>
          </p:nvPr>
        </p:nvSpPr>
        <p:spPr>
          <a:xfrm>
            <a:off x="457200" y="1854994"/>
            <a:ext cx="4040188" cy="4501356"/>
          </a:xfrm>
        </p:spPr>
        <p:txBody>
          <a:bodyPr>
            <a:normAutofit/>
          </a:bodyPr>
          <a:lstStyle/>
          <a:p>
            <a:r>
              <a:rPr lang="en-US" dirty="0"/>
              <a:t>When a poll worker informs you that a voter’s cannot be located in the PVR List:</a:t>
            </a:r>
          </a:p>
          <a:p>
            <a:pPr marL="511175" lvl="1"/>
            <a:r>
              <a:rPr lang="en-US" sz="2200" dirty="0"/>
              <a:t>Have the voter restate their name, address, and DOB to you (take a note)</a:t>
            </a:r>
          </a:p>
          <a:p>
            <a:pPr marL="511175" lvl="1"/>
            <a:r>
              <a:rPr lang="en-US" sz="2200" b="1" dirty="0">
                <a:solidFill>
                  <a:srgbClr val="0000CC"/>
                </a:solidFill>
              </a:rPr>
              <a:t>Call the County Clerk</a:t>
            </a:r>
          </a:p>
          <a:p>
            <a:pPr marL="511175" lvl="1"/>
            <a:r>
              <a:rPr lang="en-US" sz="2200" dirty="0"/>
              <a:t>Inform the Clerk’s Office of why you are calling and relay voter’s information</a:t>
            </a:r>
          </a:p>
          <a:p>
            <a:pPr lvl="1"/>
            <a:endParaRPr lang="en-US" dirty="0"/>
          </a:p>
        </p:txBody>
      </p:sp>
      <p:sp>
        <p:nvSpPr>
          <p:cNvPr id="9" name="Text Placeholder 8"/>
          <p:cNvSpPr>
            <a:spLocks noGrp="1"/>
          </p:cNvSpPr>
          <p:nvPr>
            <p:ph type="body" sz="quarter" idx="3"/>
          </p:nvPr>
        </p:nvSpPr>
        <p:spPr>
          <a:xfrm>
            <a:off x="4645025" y="1215232"/>
            <a:ext cx="4041775" cy="639762"/>
          </a:xfrm>
        </p:spPr>
        <p:txBody>
          <a:bodyPr/>
          <a:lstStyle/>
          <a:p>
            <a:r>
              <a:rPr lang="en-US" u="sng" dirty="0"/>
              <a:t>County Clerk Will…</a:t>
            </a:r>
          </a:p>
        </p:txBody>
      </p:sp>
      <p:sp>
        <p:nvSpPr>
          <p:cNvPr id="10" name="Content Placeholder 9"/>
          <p:cNvSpPr>
            <a:spLocks noGrp="1"/>
          </p:cNvSpPr>
          <p:nvPr>
            <p:ph sz="quarter" idx="4"/>
          </p:nvPr>
        </p:nvSpPr>
        <p:spPr>
          <a:xfrm>
            <a:off x="4645025" y="1854994"/>
            <a:ext cx="4041775" cy="4501356"/>
          </a:xfrm>
        </p:spPr>
        <p:txBody>
          <a:bodyPr>
            <a:normAutofit fontScale="92500"/>
          </a:bodyPr>
          <a:lstStyle/>
          <a:p>
            <a:r>
              <a:rPr lang="en-US" b="1" dirty="0">
                <a:solidFill>
                  <a:srgbClr val="0000CC"/>
                </a:solidFill>
              </a:rPr>
              <a:t>Determine</a:t>
            </a:r>
            <a:r>
              <a:rPr lang="en-US" dirty="0"/>
              <a:t> if the voter is registered in the county’s voting record  </a:t>
            </a:r>
          </a:p>
          <a:p>
            <a:r>
              <a:rPr lang="en-US" dirty="0"/>
              <a:t>If so, </a:t>
            </a:r>
            <a:r>
              <a:rPr lang="en-US" b="1" dirty="0">
                <a:solidFill>
                  <a:srgbClr val="0000CC"/>
                </a:solidFill>
              </a:rPr>
              <a:t>find the correct ballot style</a:t>
            </a:r>
            <a:r>
              <a:rPr lang="en-US" dirty="0"/>
              <a:t> for the voter</a:t>
            </a:r>
          </a:p>
          <a:p>
            <a:r>
              <a:rPr lang="en-US" dirty="0"/>
              <a:t>Inform the </a:t>
            </a:r>
            <a:r>
              <a:rPr lang="en-US" u="sng" dirty="0"/>
              <a:t>Poll Judge</a:t>
            </a:r>
            <a:r>
              <a:rPr lang="en-US" dirty="0"/>
              <a:t>:</a:t>
            </a:r>
          </a:p>
          <a:p>
            <a:pPr lvl="1"/>
            <a:r>
              <a:rPr lang="en-US" sz="2200" dirty="0"/>
              <a:t>If the voter can cast a regular ballot using new address</a:t>
            </a:r>
          </a:p>
          <a:p>
            <a:pPr lvl="1"/>
            <a:r>
              <a:rPr lang="en-US" sz="2200" dirty="0"/>
              <a:t>The correct ballot style</a:t>
            </a:r>
          </a:p>
          <a:p>
            <a:r>
              <a:rPr lang="en-US" dirty="0"/>
              <a:t>(</a:t>
            </a:r>
            <a:r>
              <a:rPr lang="en-US" b="1" dirty="0">
                <a:solidFill>
                  <a:srgbClr val="0000CC"/>
                </a:solidFill>
              </a:rPr>
              <a:t>Recommended</a:t>
            </a:r>
            <a:r>
              <a:rPr lang="en-US" dirty="0"/>
              <a:t>) Clerk will update the Electronic Poll Tablets with the new address</a:t>
            </a:r>
          </a:p>
        </p:txBody>
      </p:sp>
    </p:spTree>
    <p:extLst>
      <p:ext uri="{BB962C8B-B14F-4D97-AF65-F5344CB8AC3E}">
        <p14:creationId xmlns:p14="http://schemas.microsoft.com/office/powerpoint/2010/main" val="2900552257"/>
      </p:ext>
    </p:extLst>
  </p:cSld>
  <p:clrMapOvr>
    <a:masterClrMapping/>
  </p:clrMapOvr>
  <p:transition advClick="0" advTm="10000">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BC36-1884-4862-80C9-3DC0AD93B490}"/>
              </a:ext>
            </a:extLst>
          </p:cNvPr>
          <p:cNvSpPr>
            <a:spLocks noGrp="1"/>
          </p:cNvSpPr>
          <p:nvPr>
            <p:ph type="title"/>
          </p:nvPr>
        </p:nvSpPr>
        <p:spPr>
          <a:xfrm>
            <a:off x="866775" y="3810000"/>
            <a:ext cx="7772400" cy="1362075"/>
          </a:xfrm>
        </p:spPr>
        <p:txBody>
          <a:bodyPr/>
          <a:lstStyle/>
          <a:p>
            <a:r>
              <a:rPr lang="en-US" dirty="0">
                <a:solidFill>
                  <a:srgbClr val="0000CC"/>
                </a:solidFill>
              </a:rPr>
              <a:t>Eligible Voter at the Wrong Poll</a:t>
            </a:r>
          </a:p>
        </p:txBody>
      </p:sp>
      <p:sp>
        <p:nvSpPr>
          <p:cNvPr id="3" name="Text Placeholder 2">
            <a:extLst>
              <a:ext uri="{FF2B5EF4-FFF2-40B4-BE49-F238E27FC236}">
                <a16:creationId xmlns:a16="http://schemas.microsoft.com/office/drawing/2014/main" id="{0E647B51-067F-4367-A33A-007C5F35B792}"/>
              </a:ext>
            </a:extLst>
          </p:cNvPr>
          <p:cNvSpPr>
            <a:spLocks noGrp="1"/>
          </p:cNvSpPr>
          <p:nvPr>
            <p:ph type="body" idx="1"/>
          </p:nvPr>
        </p:nvSpPr>
        <p:spPr>
          <a:xfrm>
            <a:off x="596540" y="1828800"/>
            <a:ext cx="8077200" cy="1500187"/>
          </a:xfrm>
        </p:spPr>
        <p:txBody>
          <a:bodyPr>
            <a:normAutofit/>
          </a:bodyPr>
          <a:lstStyle/>
          <a:p>
            <a:r>
              <a:rPr lang="en-US" sz="3000" b="1" dirty="0">
                <a:solidFill>
                  <a:schemeClr val="tx1"/>
                </a:solidFill>
              </a:rPr>
              <a:t>ONLY APPLIES IN A </a:t>
            </a:r>
            <a:r>
              <a:rPr lang="en-US" sz="3200" b="1" u="sng" dirty="0">
                <a:solidFill>
                  <a:schemeClr val="tx1"/>
                </a:solidFill>
              </a:rPr>
              <a:t>NON VOTE CENTER </a:t>
            </a:r>
            <a:r>
              <a:rPr lang="en-US" sz="3000" b="1" dirty="0">
                <a:solidFill>
                  <a:schemeClr val="tx1"/>
                </a:solidFill>
              </a:rPr>
              <a:t>COUNTY</a:t>
            </a:r>
          </a:p>
        </p:txBody>
      </p:sp>
    </p:spTree>
    <p:extLst>
      <p:ext uri="{BB962C8B-B14F-4D97-AF65-F5344CB8AC3E}">
        <p14:creationId xmlns:p14="http://schemas.microsoft.com/office/powerpoint/2010/main" val="999137205"/>
      </p:ext>
    </p:extLst>
  </p:cSld>
  <p:clrMapOvr>
    <a:masterClrMapping/>
  </p:clrMapOvr>
  <p:transition advClick="0" advTm="10000">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E3E6-5862-4C44-8931-48E671DEDC14}"/>
              </a:ext>
            </a:extLst>
          </p:cNvPr>
          <p:cNvSpPr>
            <a:spLocks noGrp="1"/>
          </p:cNvSpPr>
          <p:nvPr>
            <p:ph type="title"/>
          </p:nvPr>
        </p:nvSpPr>
        <p:spPr>
          <a:xfrm>
            <a:off x="457200" y="274638"/>
            <a:ext cx="8229600" cy="639762"/>
          </a:xfrm>
        </p:spPr>
        <p:txBody>
          <a:bodyPr>
            <a:normAutofit fontScale="90000"/>
          </a:bodyPr>
          <a:lstStyle/>
          <a:p>
            <a:r>
              <a:rPr lang="en-US" dirty="0">
                <a:solidFill>
                  <a:srgbClr val="0000CC"/>
                </a:solidFill>
              </a:rPr>
              <a:t>Eligible Voter at the Wrong Poll – P.29</a:t>
            </a:r>
            <a:endParaRPr lang="en-US" dirty="0"/>
          </a:p>
        </p:txBody>
      </p:sp>
      <p:sp>
        <p:nvSpPr>
          <p:cNvPr id="3" name="Content Placeholder 2">
            <a:extLst>
              <a:ext uri="{FF2B5EF4-FFF2-40B4-BE49-F238E27FC236}">
                <a16:creationId xmlns:a16="http://schemas.microsoft.com/office/drawing/2014/main" id="{7A5423E9-A091-4151-918A-4E70C1A2A051}"/>
              </a:ext>
            </a:extLst>
          </p:cNvPr>
          <p:cNvSpPr>
            <a:spLocks noGrp="1"/>
          </p:cNvSpPr>
          <p:nvPr>
            <p:ph sz="half" idx="1"/>
          </p:nvPr>
        </p:nvSpPr>
        <p:spPr>
          <a:xfrm>
            <a:off x="228600" y="1058797"/>
            <a:ext cx="4343400" cy="5651799"/>
          </a:xfrm>
        </p:spPr>
        <p:txBody>
          <a:bodyPr>
            <a:normAutofit/>
          </a:bodyPr>
          <a:lstStyle/>
          <a:p>
            <a:pPr marL="0" indent="0">
              <a:buNone/>
            </a:pPr>
            <a:r>
              <a:rPr lang="en-US" sz="2800" b="1" u="sng" dirty="0">
                <a:solidFill>
                  <a:schemeClr val="tx1"/>
                </a:solidFill>
              </a:rPr>
              <a:t>NON VOTE CENTER COUNTY</a:t>
            </a:r>
          </a:p>
          <a:p>
            <a:pPr marL="0" indent="0">
              <a:buNone/>
            </a:pPr>
            <a:endParaRPr lang="en-US" sz="1400" dirty="0"/>
          </a:p>
          <a:p>
            <a:r>
              <a:rPr lang="en-US" dirty="0"/>
              <a:t>If you are informed by the </a:t>
            </a:r>
            <a:r>
              <a:rPr lang="en-US" u="sng" dirty="0"/>
              <a:t>County Clerk </a:t>
            </a:r>
            <a:r>
              <a:rPr lang="en-US" dirty="0"/>
              <a:t>that an eligible voter is at the wrong poll:</a:t>
            </a:r>
          </a:p>
          <a:p>
            <a:pPr lvl="1"/>
            <a:r>
              <a:rPr lang="en-US" dirty="0"/>
              <a:t>Complete the “</a:t>
            </a:r>
            <a:r>
              <a:rPr lang="en-US" i="1" dirty="0"/>
              <a:t>Change in Polling Site Authorization Form</a:t>
            </a:r>
            <a:r>
              <a:rPr lang="en-US" dirty="0"/>
              <a:t>” </a:t>
            </a:r>
          </a:p>
          <a:p>
            <a:pPr lvl="1"/>
            <a:r>
              <a:rPr lang="en-US" dirty="0"/>
              <a:t>County Clerk will provide the relevant information</a:t>
            </a:r>
          </a:p>
          <a:p>
            <a:pPr lvl="1"/>
            <a:r>
              <a:rPr lang="en-US" dirty="0"/>
              <a:t>Instruct the voter on how to reach the correct poll </a:t>
            </a:r>
          </a:p>
        </p:txBody>
      </p:sp>
      <p:pic>
        <p:nvPicPr>
          <p:cNvPr id="6" name="Content Placeholder 5">
            <a:extLst>
              <a:ext uri="{FF2B5EF4-FFF2-40B4-BE49-F238E27FC236}">
                <a16:creationId xmlns:a16="http://schemas.microsoft.com/office/drawing/2014/main" id="{08967141-6156-4BED-8704-CC9799E9B72B}"/>
              </a:ext>
            </a:extLst>
          </p:cNvPr>
          <p:cNvPicPr>
            <a:picLocks noGrp="1" noChangeAspect="1"/>
          </p:cNvPicPr>
          <p:nvPr>
            <p:ph sz="half" idx="2"/>
          </p:nvPr>
        </p:nvPicPr>
        <p:blipFill>
          <a:blip r:embed="rId2"/>
          <a:stretch>
            <a:fillRect/>
          </a:stretch>
        </p:blipFill>
        <p:spPr>
          <a:xfrm>
            <a:off x="4572000" y="1058797"/>
            <a:ext cx="4267200" cy="5524565"/>
          </a:xfrm>
          <a:prstGeom prst="rect">
            <a:avLst/>
          </a:prstGeom>
        </p:spPr>
      </p:pic>
    </p:spTree>
    <p:extLst>
      <p:ext uri="{BB962C8B-B14F-4D97-AF65-F5344CB8AC3E}">
        <p14:creationId xmlns:p14="http://schemas.microsoft.com/office/powerpoint/2010/main" val="1289709197"/>
      </p:ext>
    </p:extLst>
  </p:cSld>
  <p:clrMapOvr>
    <a:masterClrMapping/>
  </p:clrMapOvr>
  <p:transition advClick="0" advTm="10000">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202D-4013-4F5E-9F86-AB985EEFB27F}"/>
              </a:ext>
            </a:extLst>
          </p:cNvPr>
          <p:cNvSpPr>
            <a:spLocks noGrp="1"/>
          </p:cNvSpPr>
          <p:nvPr>
            <p:ph type="title"/>
          </p:nvPr>
        </p:nvSpPr>
        <p:spPr>
          <a:xfrm>
            <a:off x="457200" y="274638"/>
            <a:ext cx="8229600" cy="715962"/>
          </a:xfrm>
        </p:spPr>
        <p:txBody>
          <a:bodyPr>
            <a:normAutofit fontScale="90000"/>
          </a:bodyPr>
          <a:lstStyle/>
          <a:p>
            <a:r>
              <a:rPr lang="en-US" dirty="0">
                <a:solidFill>
                  <a:srgbClr val="0000CC"/>
                </a:solidFill>
              </a:rPr>
              <a:t>Polling Site Change – P.25-26</a:t>
            </a:r>
          </a:p>
        </p:txBody>
      </p:sp>
      <p:sp>
        <p:nvSpPr>
          <p:cNvPr id="3" name="Content Placeholder 2">
            <a:extLst>
              <a:ext uri="{FF2B5EF4-FFF2-40B4-BE49-F238E27FC236}">
                <a16:creationId xmlns:a16="http://schemas.microsoft.com/office/drawing/2014/main" id="{E4073551-A093-499E-8DAD-345BC9783040}"/>
              </a:ext>
            </a:extLst>
          </p:cNvPr>
          <p:cNvSpPr>
            <a:spLocks noGrp="1"/>
          </p:cNvSpPr>
          <p:nvPr>
            <p:ph idx="1"/>
          </p:nvPr>
        </p:nvSpPr>
        <p:spPr>
          <a:xfrm>
            <a:off x="457200" y="1066800"/>
            <a:ext cx="8229600" cy="5289550"/>
          </a:xfrm>
        </p:spPr>
        <p:txBody>
          <a:bodyPr>
            <a:normAutofit lnSpcReduction="10000"/>
          </a:bodyPr>
          <a:lstStyle/>
          <a:p>
            <a:r>
              <a:rPr lang="en-US" b="1" dirty="0">
                <a:solidFill>
                  <a:srgbClr val="0000CC"/>
                </a:solidFill>
              </a:rPr>
              <a:t>Be able to explain the following to the voter: </a:t>
            </a:r>
          </a:p>
          <a:p>
            <a:pPr lvl="1"/>
            <a:r>
              <a:rPr lang="en-US" dirty="0"/>
              <a:t>How each address in the county corresponds with a particular ballot style</a:t>
            </a:r>
          </a:p>
          <a:p>
            <a:pPr lvl="1"/>
            <a:r>
              <a:rPr lang="en-US" dirty="0"/>
              <a:t>How, if that style is not available at your poll, the voter must be sent to where their ballot is</a:t>
            </a:r>
          </a:p>
          <a:p>
            <a:pPr lvl="1"/>
            <a:r>
              <a:rPr lang="en-US" dirty="0"/>
              <a:t>How this is the only way for them to vote a regular ballot</a:t>
            </a:r>
          </a:p>
          <a:p>
            <a:r>
              <a:rPr lang="en-US" dirty="0">
                <a:solidFill>
                  <a:srgbClr val="C00000"/>
                </a:solidFill>
              </a:rPr>
              <a:t>IF the voter refuses to go to the correct poll: </a:t>
            </a:r>
          </a:p>
          <a:p>
            <a:pPr lvl="1"/>
            <a:r>
              <a:rPr lang="en-US" dirty="0"/>
              <a:t>Allow the voter to cast a provisional ballot on the style they believe is correct (</a:t>
            </a:r>
            <a:r>
              <a:rPr lang="en-US" u="sng" dirty="0"/>
              <a:t>be sure to note the style on the envelope</a:t>
            </a:r>
            <a:r>
              <a:rPr lang="en-US" dirty="0"/>
              <a:t>) </a:t>
            </a:r>
          </a:p>
          <a:p>
            <a:endParaRPr lang="en-US" dirty="0"/>
          </a:p>
        </p:txBody>
      </p:sp>
    </p:spTree>
    <p:extLst>
      <p:ext uri="{BB962C8B-B14F-4D97-AF65-F5344CB8AC3E}">
        <p14:creationId xmlns:p14="http://schemas.microsoft.com/office/powerpoint/2010/main" val="2859410051"/>
      </p:ext>
    </p:extLst>
  </p:cSld>
  <p:clrMapOvr>
    <a:masterClrMapping/>
  </p:clrMapOvr>
  <p:transition advClick="0" advTm="10000">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E3E6-5862-4C44-8931-48E671DEDC14}"/>
              </a:ext>
            </a:extLst>
          </p:cNvPr>
          <p:cNvSpPr>
            <a:spLocks noGrp="1"/>
          </p:cNvSpPr>
          <p:nvPr>
            <p:ph type="title"/>
          </p:nvPr>
        </p:nvSpPr>
        <p:spPr>
          <a:xfrm>
            <a:off x="304800" y="274638"/>
            <a:ext cx="8382000" cy="639762"/>
          </a:xfrm>
        </p:spPr>
        <p:txBody>
          <a:bodyPr>
            <a:noAutofit/>
          </a:bodyPr>
          <a:lstStyle/>
          <a:p>
            <a:r>
              <a:rPr lang="en-US" sz="3800" dirty="0">
                <a:solidFill>
                  <a:srgbClr val="0000CC"/>
                </a:solidFill>
              </a:rPr>
              <a:t>If a Voter Presents this Form at a Poll – P.29</a:t>
            </a:r>
            <a:endParaRPr lang="en-US" sz="3800" dirty="0"/>
          </a:p>
        </p:txBody>
      </p:sp>
      <p:sp>
        <p:nvSpPr>
          <p:cNvPr id="3" name="Content Placeholder 2">
            <a:extLst>
              <a:ext uri="{FF2B5EF4-FFF2-40B4-BE49-F238E27FC236}">
                <a16:creationId xmlns:a16="http://schemas.microsoft.com/office/drawing/2014/main" id="{7A5423E9-A091-4151-918A-4E70C1A2A051}"/>
              </a:ext>
            </a:extLst>
          </p:cNvPr>
          <p:cNvSpPr>
            <a:spLocks noGrp="1"/>
          </p:cNvSpPr>
          <p:nvPr>
            <p:ph sz="half" idx="1"/>
          </p:nvPr>
        </p:nvSpPr>
        <p:spPr>
          <a:xfrm>
            <a:off x="457200" y="1186032"/>
            <a:ext cx="3657600" cy="5524564"/>
          </a:xfrm>
        </p:spPr>
        <p:txBody>
          <a:bodyPr>
            <a:normAutofit/>
          </a:bodyPr>
          <a:lstStyle/>
          <a:p>
            <a:r>
              <a:rPr lang="en-US" dirty="0"/>
              <a:t>Check to see if the tablets are updated with any address changes</a:t>
            </a:r>
          </a:p>
          <a:p>
            <a:pPr lvl="1"/>
            <a:r>
              <a:rPr lang="en-US" dirty="0"/>
              <a:t>If so, process the voter into the poll as you would normally </a:t>
            </a:r>
          </a:p>
          <a:p>
            <a:pPr lvl="1"/>
            <a:r>
              <a:rPr lang="en-US" dirty="0"/>
              <a:t>If not add the voter manually into the Poll Book </a:t>
            </a:r>
            <a:r>
              <a:rPr lang="en-US" sz="2000" dirty="0"/>
              <a:t>(see SOS for instructions)</a:t>
            </a:r>
            <a:endParaRPr lang="en-US" dirty="0"/>
          </a:p>
        </p:txBody>
      </p:sp>
      <p:pic>
        <p:nvPicPr>
          <p:cNvPr id="6" name="Content Placeholder 5">
            <a:extLst>
              <a:ext uri="{FF2B5EF4-FFF2-40B4-BE49-F238E27FC236}">
                <a16:creationId xmlns:a16="http://schemas.microsoft.com/office/drawing/2014/main" id="{08967141-6156-4BED-8704-CC9799E9B72B}"/>
              </a:ext>
            </a:extLst>
          </p:cNvPr>
          <p:cNvPicPr>
            <a:picLocks noGrp="1" noChangeAspect="1"/>
          </p:cNvPicPr>
          <p:nvPr>
            <p:ph sz="half" idx="2"/>
          </p:nvPr>
        </p:nvPicPr>
        <p:blipFill>
          <a:blip r:embed="rId2"/>
          <a:stretch>
            <a:fillRect/>
          </a:stretch>
        </p:blipFill>
        <p:spPr>
          <a:xfrm>
            <a:off x="4383572" y="1186031"/>
            <a:ext cx="4339256" cy="5559129"/>
          </a:xfrm>
          <a:prstGeom prst="rect">
            <a:avLst/>
          </a:prstGeom>
        </p:spPr>
      </p:pic>
    </p:spTree>
    <p:extLst>
      <p:ext uri="{BB962C8B-B14F-4D97-AF65-F5344CB8AC3E}">
        <p14:creationId xmlns:p14="http://schemas.microsoft.com/office/powerpoint/2010/main" val="2976014326"/>
      </p:ext>
    </p:extLst>
  </p:cSld>
  <p:clrMapOvr>
    <a:masterClrMapping/>
  </p:clrMapOvr>
  <p:transition advClick="0" advTm="10000">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0000CC"/>
                </a:solidFill>
              </a:rPr>
              <a:t>Provisional Voting Procedures</a:t>
            </a:r>
          </a:p>
        </p:txBody>
      </p:sp>
    </p:spTree>
    <p:extLst>
      <p:ext uri="{BB962C8B-B14F-4D97-AF65-F5344CB8AC3E}">
        <p14:creationId xmlns:p14="http://schemas.microsoft.com/office/powerpoint/2010/main" val="3324149748"/>
      </p:ext>
    </p:extLst>
  </p:cSld>
  <p:clrMapOvr>
    <a:masterClrMapping/>
  </p:clrMapOvr>
  <p:transition advClick="0" advTm="10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A22C7-3F0D-4CC2-A898-421998095B99}"/>
              </a:ext>
            </a:extLst>
          </p:cNvPr>
          <p:cNvSpPr>
            <a:spLocks noGrp="1"/>
          </p:cNvSpPr>
          <p:nvPr>
            <p:ph idx="1"/>
          </p:nvPr>
        </p:nvSpPr>
        <p:spPr>
          <a:xfrm>
            <a:off x="0" y="914399"/>
            <a:ext cx="9144000" cy="5943601"/>
          </a:xfrm>
        </p:spPr>
        <p:txBody>
          <a:bodyPr>
            <a:normAutofit/>
          </a:bodyPr>
          <a:lstStyle/>
          <a:p>
            <a:pPr>
              <a:spcBef>
                <a:spcPts val="0"/>
              </a:spcBef>
              <a:spcAft>
                <a:spcPts val="600"/>
              </a:spcAft>
              <a:buClr>
                <a:srgbClr val="0000CC"/>
              </a:buClr>
              <a:buSzPct val="60000"/>
              <a:buFont typeface="Wingdings 3" panose="05040102010807070707" pitchFamily="18" charset="2"/>
              <a:buChar char="u"/>
              <a:defRPr/>
            </a:pPr>
            <a:r>
              <a:rPr lang="en-US" altLang="en-US" sz="2400" b="1" dirty="0"/>
              <a:t>Activate voting equipment</a:t>
            </a:r>
          </a:p>
          <a:p>
            <a:pPr lvl="1">
              <a:spcBef>
                <a:spcPts val="0"/>
              </a:spcBef>
              <a:spcAft>
                <a:spcPts val="600"/>
              </a:spcAft>
              <a:buClr>
                <a:srgbClr val="0000CC"/>
              </a:buClr>
              <a:buSzPct val="70000"/>
              <a:buFont typeface="Wingdings" panose="05000000000000000000" pitchFamily="2" charset="2"/>
              <a:buChar char="§"/>
              <a:defRPr/>
            </a:pPr>
            <a:r>
              <a:rPr lang="en-US" sz="2100" b="1" dirty="0"/>
              <a:t>At least</a:t>
            </a:r>
            <a:r>
              <a:rPr lang="en-US" sz="2100" b="1" dirty="0">
                <a:solidFill>
                  <a:srgbClr val="0000CC"/>
                </a:solidFill>
              </a:rPr>
              <a:t> </a:t>
            </a:r>
            <a:r>
              <a:rPr lang="en-US" sz="2100" b="1" u="sng" dirty="0">
                <a:solidFill>
                  <a:srgbClr val="0000CC"/>
                </a:solidFill>
              </a:rPr>
              <a:t>ONE</a:t>
            </a:r>
            <a:r>
              <a:rPr lang="en-US" sz="2100" b="1" dirty="0">
                <a:solidFill>
                  <a:srgbClr val="0000CC"/>
                </a:solidFill>
              </a:rPr>
              <a:t> </a:t>
            </a:r>
            <a:r>
              <a:rPr lang="en-US" sz="2100" b="1" dirty="0"/>
              <a:t>accessible</a:t>
            </a:r>
            <a:r>
              <a:rPr lang="en-US" sz="2100" b="1" dirty="0">
                <a:solidFill>
                  <a:srgbClr val="0000CC"/>
                </a:solidFill>
              </a:rPr>
              <a:t> </a:t>
            </a:r>
            <a:r>
              <a:rPr lang="en-US" sz="2100" b="1" dirty="0"/>
              <a:t>voting machine per poll is </a:t>
            </a:r>
            <a:r>
              <a:rPr lang="en-US" sz="2100" b="1" u="sng" dirty="0">
                <a:solidFill>
                  <a:srgbClr val="0000CC"/>
                </a:solidFill>
              </a:rPr>
              <a:t>required</a:t>
            </a:r>
          </a:p>
          <a:p>
            <a:pPr lvl="1">
              <a:spcBef>
                <a:spcPts val="0"/>
              </a:spcBef>
              <a:spcAft>
                <a:spcPts val="600"/>
              </a:spcAft>
              <a:buClr>
                <a:srgbClr val="0000CC"/>
              </a:buClr>
              <a:buSzPct val="70000"/>
              <a:buFont typeface="Wingdings" panose="05000000000000000000" pitchFamily="2" charset="2"/>
              <a:buChar char="§"/>
              <a:defRPr/>
            </a:pPr>
            <a:r>
              <a:rPr lang="en-US" altLang="en-US" sz="2100" b="1" dirty="0"/>
              <a:t>Generate zero tape(s)</a:t>
            </a:r>
          </a:p>
          <a:p>
            <a:pPr lvl="1">
              <a:spcBef>
                <a:spcPts val="0"/>
              </a:spcBef>
              <a:spcAft>
                <a:spcPts val="600"/>
              </a:spcAft>
              <a:buClr>
                <a:srgbClr val="0000CC"/>
              </a:buClr>
              <a:buSzPct val="70000"/>
              <a:buFont typeface="Wingdings" panose="05000000000000000000" pitchFamily="2" charset="2"/>
              <a:buChar char="§"/>
              <a:defRPr/>
            </a:pPr>
            <a:r>
              <a:rPr lang="en-US" altLang="en-US" sz="2100" b="1" u="sng" dirty="0">
                <a:solidFill>
                  <a:srgbClr val="0000CC"/>
                </a:solidFill>
              </a:rPr>
              <a:t>ALL</a:t>
            </a:r>
            <a:r>
              <a:rPr lang="en-US" altLang="en-US" sz="2100" b="1" dirty="0"/>
              <a:t> poll workers must </a:t>
            </a:r>
            <a:r>
              <a:rPr lang="en-US" altLang="en-US" sz="2100" b="1" u="sng" dirty="0">
                <a:solidFill>
                  <a:srgbClr val="0000CC"/>
                </a:solidFill>
              </a:rPr>
              <a:t>sign</a:t>
            </a:r>
            <a:r>
              <a:rPr lang="en-US" altLang="en-US" sz="2100" b="1" dirty="0"/>
              <a:t> the zero tape(s)</a:t>
            </a:r>
          </a:p>
          <a:p>
            <a:pPr lvl="1">
              <a:spcBef>
                <a:spcPts val="0"/>
              </a:spcBef>
              <a:spcAft>
                <a:spcPts val="600"/>
              </a:spcAft>
              <a:buClr>
                <a:srgbClr val="0000CC"/>
              </a:buClr>
              <a:buSzPct val="70000"/>
              <a:buFont typeface="Wingdings" panose="05000000000000000000" pitchFamily="2" charset="2"/>
              <a:buChar char="§"/>
              <a:defRPr/>
            </a:pPr>
            <a:r>
              <a:rPr lang="en-US" altLang="en-US" sz="2100" b="1" dirty="0"/>
              <a:t>Post the zero tape(s) on a publicly viewable space</a:t>
            </a:r>
          </a:p>
          <a:p>
            <a:pPr>
              <a:spcBef>
                <a:spcPts val="0"/>
              </a:spcBef>
              <a:spcAft>
                <a:spcPts val="600"/>
              </a:spcAft>
              <a:buClr>
                <a:srgbClr val="0000CC"/>
              </a:buClr>
              <a:buSzPct val="60000"/>
              <a:buFont typeface="Wingdings 3" panose="05040102010807070707" pitchFamily="18" charset="2"/>
              <a:buChar char="u"/>
              <a:defRPr/>
            </a:pPr>
            <a:r>
              <a:rPr lang="en-US" altLang="en-US" sz="2400" b="1" dirty="0"/>
              <a:t>Inspect and locate supplies</a:t>
            </a:r>
          </a:p>
          <a:p>
            <a:pPr>
              <a:spcBef>
                <a:spcPts val="0"/>
              </a:spcBef>
              <a:spcAft>
                <a:spcPts val="600"/>
              </a:spcAft>
              <a:buClr>
                <a:srgbClr val="0000CC"/>
              </a:buClr>
              <a:buSzPct val="60000"/>
              <a:buFont typeface="Wingdings 3" panose="05040102010807070707" pitchFamily="18" charset="2"/>
              <a:buChar char="u"/>
              <a:defRPr/>
            </a:pPr>
            <a:r>
              <a:rPr lang="en-US" altLang="en-US" sz="2400" b="1" dirty="0"/>
              <a:t>Post required information</a:t>
            </a:r>
          </a:p>
          <a:p>
            <a:pPr marL="627063" lvl="1">
              <a:spcBef>
                <a:spcPts val="0"/>
              </a:spcBef>
              <a:spcAft>
                <a:spcPts val="600"/>
              </a:spcAft>
              <a:buClr>
                <a:srgbClr val="0000CC"/>
              </a:buClr>
              <a:buSzPct val="60000"/>
              <a:buFont typeface="Wingdings" panose="05000000000000000000" pitchFamily="2" charset="2"/>
              <a:buChar char="§"/>
              <a:defRPr/>
            </a:pPr>
            <a:r>
              <a:rPr lang="en-US" altLang="en-US" sz="2100" b="1" dirty="0"/>
              <a:t>Notice of Election – Sample Ballots – Voting Instructions – List of Registered Voters by Precinct – Poll Watcher Rights and Responsibilities, etc.</a:t>
            </a:r>
          </a:p>
          <a:p>
            <a:pPr>
              <a:spcBef>
                <a:spcPts val="0"/>
              </a:spcBef>
              <a:spcAft>
                <a:spcPts val="600"/>
              </a:spcAft>
              <a:buClr>
                <a:srgbClr val="0000CC"/>
              </a:buClr>
              <a:buSzPct val="60000"/>
              <a:buFont typeface="Wingdings 3" panose="05040102010807070707" pitchFamily="18" charset="2"/>
              <a:buChar char="u"/>
              <a:defRPr/>
            </a:pPr>
            <a:r>
              <a:rPr lang="en-US" altLang="en-US" sz="2400" b="1" dirty="0"/>
              <a:t>Locate forms</a:t>
            </a:r>
          </a:p>
          <a:p>
            <a:pPr lvl="1">
              <a:spcBef>
                <a:spcPts val="0"/>
              </a:spcBef>
              <a:spcAft>
                <a:spcPts val="600"/>
              </a:spcAft>
              <a:buClr>
                <a:srgbClr val="0000CC"/>
              </a:buClr>
              <a:buSzPct val="60000"/>
              <a:buFont typeface="Wingdings" panose="05000000000000000000" pitchFamily="2" charset="2"/>
              <a:buChar char="§"/>
              <a:defRPr/>
            </a:pPr>
            <a:r>
              <a:rPr lang="en-US" sz="2100" b="1" dirty="0"/>
              <a:t>PVR List – Lists of Voters – Notice to Provisional Voters – Assisting Voters – Change in Polling Site Authorization – Voter Machine Complaint, etc.</a:t>
            </a:r>
          </a:p>
          <a:p>
            <a:pPr marL="0" indent="0">
              <a:buNone/>
            </a:pPr>
            <a:endParaRPr lang="en-US" dirty="0"/>
          </a:p>
        </p:txBody>
      </p:sp>
      <p:sp>
        <p:nvSpPr>
          <p:cNvPr id="5" name="Title 1">
            <a:extLst>
              <a:ext uri="{FF2B5EF4-FFF2-40B4-BE49-F238E27FC236}">
                <a16:creationId xmlns:a16="http://schemas.microsoft.com/office/drawing/2014/main" id="{7DD8F264-58C6-40EF-9F2A-47E7C94E8B83}"/>
              </a:ext>
            </a:extLst>
          </p:cNvPr>
          <p:cNvSpPr>
            <a:spLocks noGrp="1"/>
          </p:cNvSpPr>
          <p:nvPr>
            <p:ph type="title"/>
          </p:nvPr>
        </p:nvSpPr>
        <p:spPr>
          <a:xfrm>
            <a:off x="457200" y="136525"/>
            <a:ext cx="8229600" cy="701675"/>
          </a:xfrm>
        </p:spPr>
        <p:txBody>
          <a:bodyPr>
            <a:noAutofit/>
          </a:bodyPr>
          <a:lstStyle/>
          <a:p>
            <a:r>
              <a:rPr lang="en-US" altLang="en-US" sz="3600" b="1" dirty="0">
                <a:solidFill>
                  <a:srgbClr val="0000CC"/>
                </a:solidFill>
                <a:cs typeface="Tahoma" pitchFamily="34" charset="0"/>
              </a:rPr>
              <a:t>Before Opening the Polls</a:t>
            </a:r>
            <a:endParaRPr lang="en-US" sz="3600" dirty="0">
              <a:solidFill>
                <a:srgbClr val="0000CC"/>
              </a:solidFill>
            </a:endParaRPr>
          </a:p>
        </p:txBody>
      </p:sp>
    </p:spTree>
    <p:extLst>
      <p:ext uri="{BB962C8B-B14F-4D97-AF65-F5344CB8AC3E}">
        <p14:creationId xmlns:p14="http://schemas.microsoft.com/office/powerpoint/2010/main" val="2745630972"/>
      </p:ext>
    </p:extLst>
  </p:cSld>
  <p:clrMapOvr>
    <a:masterClrMapping/>
  </p:clrMapOvr>
  <p:transition advClick="0" advTm="10000">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E120DE0F-8071-5504-D96C-E720394EEC78}"/>
              </a:ext>
            </a:extLst>
          </p:cNvPr>
          <p:cNvPicPr>
            <a:picLocks noChangeAspect="1"/>
          </p:cNvPicPr>
          <p:nvPr/>
        </p:nvPicPr>
        <p:blipFill rotWithShape="1">
          <a:blip r:embed="rId3">
            <a:extLst>
              <a:ext uri="{28A0092B-C50C-407E-A947-70E740481C1C}">
                <a14:useLocalDpi xmlns:a14="http://schemas.microsoft.com/office/drawing/2010/main" val="0"/>
              </a:ext>
            </a:extLst>
          </a:blip>
          <a:srcRect l="29166" t="10454" r="30000" b="1787"/>
          <a:stretch/>
        </p:blipFill>
        <p:spPr>
          <a:xfrm>
            <a:off x="4419600" y="609600"/>
            <a:ext cx="4679678" cy="6213257"/>
          </a:xfrm>
          <a:prstGeom prst="rect">
            <a:avLst/>
          </a:prstGeom>
          <a:ln w="19050">
            <a:solidFill>
              <a:schemeClr val="accent1"/>
            </a:solidFill>
          </a:ln>
        </p:spPr>
      </p:pic>
      <p:sp>
        <p:nvSpPr>
          <p:cNvPr id="2" name="Title 1">
            <a:extLst>
              <a:ext uri="{FF2B5EF4-FFF2-40B4-BE49-F238E27FC236}">
                <a16:creationId xmlns:a16="http://schemas.microsoft.com/office/drawing/2014/main" id="{2C5C43EA-0615-408C-8BE3-EFAA0F42D05E}"/>
              </a:ext>
            </a:extLst>
          </p:cNvPr>
          <p:cNvSpPr>
            <a:spLocks noGrp="1"/>
          </p:cNvSpPr>
          <p:nvPr>
            <p:ph type="title"/>
          </p:nvPr>
        </p:nvSpPr>
        <p:spPr>
          <a:xfrm>
            <a:off x="0" y="1"/>
            <a:ext cx="9144000" cy="609600"/>
          </a:xfrm>
        </p:spPr>
        <p:txBody>
          <a:bodyPr>
            <a:normAutofit fontScale="90000"/>
          </a:bodyPr>
          <a:lstStyle/>
          <a:p>
            <a:r>
              <a:rPr lang="en-US" b="1" dirty="0">
                <a:solidFill>
                  <a:srgbClr val="1F0ABE"/>
                </a:solidFill>
              </a:rPr>
              <a:t>Provisional Voting</a:t>
            </a:r>
            <a:endParaRPr lang="en-US" dirty="0"/>
          </a:p>
        </p:txBody>
      </p:sp>
      <p:sp>
        <p:nvSpPr>
          <p:cNvPr id="5" name="TextBox 4">
            <a:extLst>
              <a:ext uri="{FF2B5EF4-FFF2-40B4-BE49-F238E27FC236}">
                <a16:creationId xmlns:a16="http://schemas.microsoft.com/office/drawing/2014/main" id="{46B4807D-F022-4654-8356-0DCED26B4ED0}"/>
              </a:ext>
            </a:extLst>
          </p:cNvPr>
          <p:cNvSpPr txBox="1"/>
          <p:nvPr/>
        </p:nvSpPr>
        <p:spPr>
          <a:xfrm>
            <a:off x="0" y="4648200"/>
            <a:ext cx="4321797" cy="3347070"/>
          </a:xfrm>
          <a:prstGeom prst="rect">
            <a:avLst/>
          </a:prstGeom>
          <a:noFill/>
        </p:spPr>
        <p:txBody>
          <a:bodyPr wrap="square" rtlCol="0">
            <a:spAutoFit/>
          </a:bodyPr>
          <a:lstStyle/>
          <a:p>
            <a:pPr marL="117475" indent="-117475">
              <a:buFont typeface="Arial" panose="020B0604020202020204" pitchFamily="34" charset="0"/>
              <a:buChar char="•"/>
            </a:pPr>
            <a:endParaRPr lang="en-US" sz="400" dirty="0"/>
          </a:p>
          <a:p>
            <a:pPr marL="342900" indent="-342900">
              <a:buClr>
                <a:srgbClr val="0000CC"/>
              </a:buClr>
              <a:buFont typeface="Arial" panose="020B0604020202020204" pitchFamily="34" charset="0"/>
              <a:buChar char="•"/>
            </a:pPr>
            <a:r>
              <a:rPr lang="en-US" sz="2400" dirty="0"/>
              <a:t>Must be signed by the voter for any provisional ballot to be considered valid by CBEC</a:t>
            </a:r>
          </a:p>
          <a:p>
            <a:pPr marL="117475"/>
            <a:endParaRPr lang="en-US" sz="1050" dirty="0"/>
          </a:p>
          <a:p>
            <a:pPr marL="339725" indent="-339725">
              <a:buClr>
                <a:srgbClr val="0000CC"/>
              </a:buClr>
              <a:buFont typeface="Arial" panose="020B0604020202020204" pitchFamily="34" charset="0"/>
              <a:buChar char="•"/>
            </a:pPr>
            <a:r>
              <a:rPr lang="en-US" sz="2300" dirty="0"/>
              <a:t>Completed only if the ballot is challenged by a poll watcher</a:t>
            </a:r>
          </a:p>
          <a:p>
            <a:pPr marL="117475"/>
            <a:endParaRPr lang="en-US" sz="2200" dirty="0"/>
          </a:p>
          <a:p>
            <a:pPr marL="117475"/>
            <a:endParaRPr lang="en-US" sz="2200" dirty="0"/>
          </a:p>
          <a:p>
            <a:endParaRPr lang="en-US" sz="700" dirty="0"/>
          </a:p>
          <a:p>
            <a:pPr marL="117475" indent="-117475">
              <a:buFont typeface="Arial" panose="020B0604020202020204" pitchFamily="34" charset="0"/>
              <a:buChar char="•"/>
            </a:pPr>
            <a:endParaRPr lang="en-US" sz="700" dirty="0"/>
          </a:p>
          <a:p>
            <a:pPr marL="117475" indent="-117475">
              <a:buFont typeface="Arial" panose="020B0604020202020204" pitchFamily="34" charset="0"/>
              <a:buChar char="•"/>
            </a:pPr>
            <a:endParaRPr lang="en-US" sz="700" dirty="0"/>
          </a:p>
          <a:p>
            <a:pPr marL="117475" indent="-117475">
              <a:buFont typeface="Arial" panose="020B0604020202020204" pitchFamily="34" charset="0"/>
              <a:buChar char="•"/>
            </a:pPr>
            <a:endParaRPr lang="en-US" sz="700" dirty="0"/>
          </a:p>
          <a:p>
            <a:pPr marL="117475" indent="-117475">
              <a:buFont typeface="Arial" panose="020B0604020202020204" pitchFamily="34" charset="0"/>
              <a:buChar char="•"/>
            </a:pPr>
            <a:endParaRPr lang="en-US" sz="700" dirty="0"/>
          </a:p>
        </p:txBody>
      </p:sp>
      <p:sp>
        <p:nvSpPr>
          <p:cNvPr id="6" name="Arrow: Right 5">
            <a:extLst>
              <a:ext uri="{FF2B5EF4-FFF2-40B4-BE49-F238E27FC236}">
                <a16:creationId xmlns:a16="http://schemas.microsoft.com/office/drawing/2014/main" id="{4B465103-C45C-40A1-9624-48BB1AA3AB4E}"/>
              </a:ext>
            </a:extLst>
          </p:cNvPr>
          <p:cNvSpPr/>
          <p:nvPr/>
        </p:nvSpPr>
        <p:spPr>
          <a:xfrm>
            <a:off x="2739317" y="2012964"/>
            <a:ext cx="1560877" cy="196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8EB7F71A-19A3-458E-8C21-9308BEDECDEF}"/>
              </a:ext>
            </a:extLst>
          </p:cNvPr>
          <p:cNvSpPr/>
          <p:nvPr/>
        </p:nvSpPr>
        <p:spPr>
          <a:xfrm>
            <a:off x="2231403" y="4007824"/>
            <a:ext cx="2090394" cy="236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EAF98F21-E054-4D70-988F-237857A318D0}"/>
              </a:ext>
            </a:extLst>
          </p:cNvPr>
          <p:cNvSpPr/>
          <p:nvPr/>
        </p:nvSpPr>
        <p:spPr>
          <a:xfrm>
            <a:off x="4038600" y="6574636"/>
            <a:ext cx="3415638" cy="149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3013B182-E407-4BD7-A9E9-43DA83F9ACC6}"/>
              </a:ext>
            </a:extLst>
          </p:cNvPr>
          <p:cNvSpPr/>
          <p:nvPr/>
        </p:nvSpPr>
        <p:spPr>
          <a:xfrm rot="945085">
            <a:off x="3520006" y="5766263"/>
            <a:ext cx="874464" cy="23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6575A17-A82F-6353-5499-D4693AB552AB}"/>
              </a:ext>
            </a:extLst>
          </p:cNvPr>
          <p:cNvSpPr txBox="1"/>
          <p:nvPr/>
        </p:nvSpPr>
        <p:spPr>
          <a:xfrm>
            <a:off x="195606" y="1145738"/>
            <a:ext cx="3842994" cy="1292662"/>
          </a:xfrm>
          <a:prstGeom prst="rect">
            <a:avLst/>
          </a:prstGeom>
          <a:noFill/>
        </p:spPr>
        <p:txBody>
          <a:bodyPr wrap="square">
            <a:spAutoFit/>
          </a:bodyPr>
          <a:lstStyle/>
          <a:p>
            <a:pPr marL="342900" indent="-342900">
              <a:buClr>
                <a:srgbClr val="0000CC"/>
              </a:buClr>
              <a:buFont typeface="Arial" panose="020B0604020202020204" pitchFamily="34" charset="0"/>
              <a:buChar char="•"/>
            </a:pPr>
            <a:r>
              <a:rPr lang="en-US" sz="2600" dirty="0"/>
              <a:t>To be completed and signed by the poll worker </a:t>
            </a:r>
          </a:p>
        </p:txBody>
      </p:sp>
      <p:sp>
        <p:nvSpPr>
          <p:cNvPr id="12" name="TextBox 11">
            <a:extLst>
              <a:ext uri="{FF2B5EF4-FFF2-40B4-BE49-F238E27FC236}">
                <a16:creationId xmlns:a16="http://schemas.microsoft.com/office/drawing/2014/main" id="{E81026EF-178A-785C-EC69-F4DB0C8C8172}"/>
              </a:ext>
            </a:extLst>
          </p:cNvPr>
          <p:cNvSpPr txBox="1"/>
          <p:nvPr/>
        </p:nvSpPr>
        <p:spPr>
          <a:xfrm>
            <a:off x="103302" y="2784400"/>
            <a:ext cx="4027602" cy="1292662"/>
          </a:xfrm>
          <a:prstGeom prst="rect">
            <a:avLst/>
          </a:prstGeom>
          <a:noFill/>
        </p:spPr>
        <p:txBody>
          <a:bodyPr wrap="square">
            <a:spAutoFit/>
          </a:bodyPr>
          <a:lstStyle/>
          <a:p>
            <a:pPr marL="342900" indent="-342900">
              <a:buClr>
                <a:srgbClr val="0000CC"/>
              </a:buClr>
              <a:buFont typeface="Arial" panose="020B0604020202020204" pitchFamily="34" charset="0"/>
              <a:buChar char="•"/>
            </a:pPr>
            <a:r>
              <a:rPr lang="en-US" sz="2600" dirty="0"/>
              <a:t>Must be completed by the poll worker for consistency and legibility</a:t>
            </a:r>
          </a:p>
        </p:txBody>
      </p:sp>
    </p:spTree>
    <p:extLst>
      <p:ext uri="{BB962C8B-B14F-4D97-AF65-F5344CB8AC3E}">
        <p14:creationId xmlns:p14="http://schemas.microsoft.com/office/powerpoint/2010/main" val="820678655"/>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0-#ppt_w/2"/>
                                          </p:val>
                                        </p:tav>
                                        <p:tav tm="100000">
                                          <p:val>
                                            <p:strVal val="#ppt_x"/>
                                          </p:val>
                                        </p:tav>
                                      </p:tavLst>
                                    </p:anim>
                                    <p:anim calcmode="lin" valueType="num">
                                      <p:cBhvr additive="base">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additive="base">
                                        <p:cTn id="3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4"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000" b="1" dirty="0">
                <a:solidFill>
                  <a:srgbClr val="0000CC"/>
                </a:solidFill>
              </a:rPr>
              <a:t>How to Process A Provisional Voter</a:t>
            </a:r>
            <a:br>
              <a:rPr lang="en-US" sz="3000" b="1" dirty="0">
                <a:solidFill>
                  <a:srgbClr val="0000CC"/>
                </a:solidFill>
              </a:rPr>
            </a:br>
            <a:r>
              <a:rPr lang="en-US" sz="3000" b="1" dirty="0">
                <a:solidFill>
                  <a:srgbClr val="0000CC"/>
                </a:solidFill>
              </a:rPr>
              <a:t>(Step 1-2) P.39</a:t>
            </a:r>
            <a:endParaRPr lang="en-US" sz="3000" dirty="0"/>
          </a:p>
        </p:txBody>
      </p:sp>
      <p:sp>
        <p:nvSpPr>
          <p:cNvPr id="3" name="Content Placeholder 2"/>
          <p:cNvSpPr>
            <a:spLocks noGrp="1"/>
          </p:cNvSpPr>
          <p:nvPr>
            <p:ph sz="half" idx="1"/>
          </p:nvPr>
        </p:nvSpPr>
        <p:spPr>
          <a:xfrm>
            <a:off x="152400" y="1600200"/>
            <a:ext cx="3048000" cy="4525963"/>
          </a:xfrm>
        </p:spPr>
        <p:txBody>
          <a:bodyPr/>
          <a:lstStyle/>
          <a:p>
            <a:r>
              <a:rPr lang="en-US" dirty="0">
                <a:solidFill>
                  <a:srgbClr val="0000CC"/>
                </a:solidFill>
              </a:rPr>
              <a:t>Step 1</a:t>
            </a:r>
            <a:r>
              <a:rPr lang="en-US" dirty="0"/>
              <a:t>: Inform the voter that he or she is required to vote a provisional ballot</a:t>
            </a:r>
          </a:p>
          <a:p>
            <a:r>
              <a:rPr lang="en-US" dirty="0">
                <a:solidFill>
                  <a:srgbClr val="0000CC"/>
                </a:solidFill>
              </a:rPr>
              <a:t>Step 2</a:t>
            </a:r>
            <a:r>
              <a:rPr lang="en-US" dirty="0"/>
              <a:t>: Complete the List of Provisional Voters Form </a:t>
            </a:r>
            <a:r>
              <a:rPr lang="en-US" dirty="0">
                <a:solidFill>
                  <a:srgbClr val="C00000"/>
                </a:solidFill>
              </a:rPr>
              <a:t>(</a:t>
            </a:r>
            <a:r>
              <a:rPr lang="en-US" dirty="0">
                <a:solidFill>
                  <a:srgbClr val="FF0000"/>
                </a:solidFill>
              </a:rPr>
              <a:t>P.45)</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276600" y="1447800"/>
            <a:ext cx="5791200" cy="5135562"/>
          </a:xfrm>
        </p:spPr>
      </p:pic>
      <p:sp>
        <p:nvSpPr>
          <p:cNvPr id="4" name="Rectangle 3">
            <a:extLst>
              <a:ext uri="{FF2B5EF4-FFF2-40B4-BE49-F238E27FC236}">
                <a16:creationId xmlns:a16="http://schemas.microsoft.com/office/drawing/2014/main" id="{A38AEC61-C06D-8803-3969-68A506D61ADF}"/>
              </a:ext>
            </a:extLst>
          </p:cNvPr>
          <p:cNvSpPr/>
          <p:nvPr/>
        </p:nvSpPr>
        <p:spPr>
          <a:xfrm>
            <a:off x="3429000" y="1600200"/>
            <a:ext cx="533400"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398432"/>
      </p:ext>
    </p:extLst>
  </p:cSld>
  <p:clrMapOvr>
    <a:masterClrMapping/>
  </p:clrMapOvr>
  <p:transition advClick="0" advTm="10000">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F33749EE-14F1-ED43-85F4-D6A72DFA9799}"/>
              </a:ext>
            </a:extLst>
          </p:cNvPr>
          <p:cNvPicPr>
            <a:picLocks noChangeAspect="1"/>
          </p:cNvPicPr>
          <p:nvPr/>
        </p:nvPicPr>
        <p:blipFill rotWithShape="1">
          <a:blip r:embed="rId3">
            <a:extLst>
              <a:ext uri="{28A0092B-C50C-407E-A947-70E740481C1C}">
                <a14:useLocalDpi xmlns:a14="http://schemas.microsoft.com/office/drawing/2010/main" val="0"/>
              </a:ext>
            </a:extLst>
          </a:blip>
          <a:srcRect l="29166" t="10454" r="30000" b="1787"/>
          <a:stretch/>
        </p:blipFill>
        <p:spPr>
          <a:xfrm>
            <a:off x="3505200" y="1166018"/>
            <a:ext cx="5562600" cy="5548890"/>
          </a:xfrm>
          <a:prstGeom prst="rect">
            <a:avLst/>
          </a:prstGeom>
          <a:ln w="25400">
            <a:solidFill>
              <a:schemeClr val="accent1"/>
            </a:solidFill>
          </a:ln>
        </p:spPr>
      </p:pic>
      <p:sp>
        <p:nvSpPr>
          <p:cNvPr id="2" name="Title 1"/>
          <p:cNvSpPr>
            <a:spLocks noGrp="1"/>
          </p:cNvSpPr>
          <p:nvPr>
            <p:ph type="title"/>
          </p:nvPr>
        </p:nvSpPr>
        <p:spPr>
          <a:xfrm>
            <a:off x="478410" y="55823"/>
            <a:ext cx="8229600" cy="944562"/>
          </a:xfrm>
        </p:spPr>
        <p:txBody>
          <a:bodyPr>
            <a:noAutofit/>
          </a:bodyPr>
          <a:lstStyle/>
          <a:p>
            <a:r>
              <a:rPr lang="en-US" sz="3000" b="1" dirty="0">
                <a:solidFill>
                  <a:srgbClr val="0000CC"/>
                </a:solidFill>
              </a:rPr>
              <a:t>How to Process A Provisional Voter</a:t>
            </a:r>
            <a:br>
              <a:rPr lang="en-US" sz="3000" b="1" dirty="0">
                <a:solidFill>
                  <a:srgbClr val="0000CC"/>
                </a:solidFill>
              </a:rPr>
            </a:br>
            <a:r>
              <a:rPr lang="en-US" sz="3000" b="1" dirty="0">
                <a:solidFill>
                  <a:srgbClr val="0000CC"/>
                </a:solidFill>
              </a:rPr>
              <a:t>(Step 3-5) p.39</a:t>
            </a:r>
            <a:endParaRPr lang="en-US" sz="3000" dirty="0"/>
          </a:p>
        </p:txBody>
      </p:sp>
      <p:sp>
        <p:nvSpPr>
          <p:cNvPr id="3" name="Content Placeholder 2"/>
          <p:cNvSpPr>
            <a:spLocks noGrp="1"/>
          </p:cNvSpPr>
          <p:nvPr>
            <p:ph sz="half" idx="1"/>
          </p:nvPr>
        </p:nvSpPr>
        <p:spPr>
          <a:xfrm>
            <a:off x="76201" y="1166018"/>
            <a:ext cx="3429000" cy="5190332"/>
          </a:xfrm>
        </p:spPr>
        <p:txBody>
          <a:bodyPr>
            <a:normAutofit/>
          </a:bodyPr>
          <a:lstStyle/>
          <a:p>
            <a:pPr>
              <a:spcAft>
                <a:spcPts val="600"/>
              </a:spcAft>
            </a:pPr>
            <a:r>
              <a:rPr lang="en-US" dirty="0">
                <a:solidFill>
                  <a:srgbClr val="0000CC"/>
                </a:solidFill>
              </a:rPr>
              <a:t>Step 3</a:t>
            </a:r>
            <a:r>
              <a:rPr lang="en-US" dirty="0"/>
              <a:t>: Poll Worker must list the Ballot Style Issued</a:t>
            </a:r>
          </a:p>
          <a:p>
            <a:pPr>
              <a:spcAft>
                <a:spcPts val="600"/>
              </a:spcAft>
            </a:pPr>
            <a:r>
              <a:rPr lang="en-US" dirty="0">
                <a:solidFill>
                  <a:srgbClr val="0000CC"/>
                </a:solidFill>
              </a:rPr>
              <a:t>Step 4</a:t>
            </a:r>
            <a:r>
              <a:rPr lang="en-US" dirty="0"/>
              <a:t>: Poll Worker must mark the Reason for Voting Provisional</a:t>
            </a:r>
          </a:p>
          <a:p>
            <a:pPr>
              <a:spcAft>
                <a:spcPts val="600"/>
              </a:spcAft>
            </a:pPr>
            <a:r>
              <a:rPr kumimoji="0" lang="en-US" sz="2800" b="0" i="0" u="none" strike="noStrike" kern="1200" cap="none" spc="0" normalizeH="0" baseline="0" noProof="0" dirty="0">
                <a:ln>
                  <a:noFill/>
                </a:ln>
                <a:solidFill>
                  <a:srgbClr val="0000CC"/>
                </a:solidFill>
                <a:effectLst/>
                <a:uLnTx/>
                <a:uFillTx/>
                <a:latin typeface="Calibri"/>
                <a:ea typeface="+mn-ea"/>
                <a:cs typeface="+mn-cs"/>
              </a:rPr>
              <a:t>Step 5</a:t>
            </a:r>
            <a:r>
              <a:rPr kumimoji="0" lang="en-US" sz="2800" b="0" i="0" u="none" strike="noStrike" kern="1200" cap="none" spc="0" normalizeH="0" baseline="0" noProof="0" dirty="0">
                <a:ln>
                  <a:noFill/>
                </a:ln>
                <a:solidFill>
                  <a:prstClr val="black"/>
                </a:solidFill>
                <a:effectLst/>
                <a:uLnTx/>
                <a:uFillTx/>
                <a:latin typeface="Calibri"/>
                <a:ea typeface="+mn-ea"/>
                <a:cs typeface="+mn-cs"/>
              </a:rPr>
              <a:t>: Poll Worker must Sign, Print their name, and date</a:t>
            </a:r>
            <a:endParaRPr lang="en-US" dirty="0"/>
          </a:p>
        </p:txBody>
      </p:sp>
      <p:sp>
        <p:nvSpPr>
          <p:cNvPr id="6" name="Arrow: Right 5">
            <a:extLst>
              <a:ext uri="{FF2B5EF4-FFF2-40B4-BE49-F238E27FC236}">
                <a16:creationId xmlns:a16="http://schemas.microsoft.com/office/drawing/2014/main" id="{0DE9863D-0C65-C4C6-3CED-806EA81FE25E}"/>
              </a:ext>
            </a:extLst>
          </p:cNvPr>
          <p:cNvSpPr/>
          <p:nvPr/>
        </p:nvSpPr>
        <p:spPr>
          <a:xfrm rot="18901305">
            <a:off x="2837131" y="1956870"/>
            <a:ext cx="875077" cy="196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959CCA15-F10A-27A9-85FB-D2FF224F9790}"/>
              </a:ext>
            </a:extLst>
          </p:cNvPr>
          <p:cNvSpPr/>
          <p:nvPr/>
        </p:nvSpPr>
        <p:spPr>
          <a:xfrm rot="18901305">
            <a:off x="2843415" y="2957194"/>
            <a:ext cx="875077" cy="196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71B5A441-97A1-10C9-519B-4C4C382508ED}"/>
              </a:ext>
            </a:extLst>
          </p:cNvPr>
          <p:cNvSpPr/>
          <p:nvPr/>
        </p:nvSpPr>
        <p:spPr>
          <a:xfrm rot="18901305">
            <a:off x="2915101" y="3882855"/>
            <a:ext cx="1494407" cy="188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3354482"/>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3000" fill="hold"/>
                                        <p:tgtEl>
                                          <p:spTgt spid="9"/>
                                        </p:tgtEl>
                                        <p:attrNameLst>
                                          <p:attrName>ppt_x</p:attrName>
                                        </p:attrNameLst>
                                      </p:cBhvr>
                                      <p:tavLst>
                                        <p:tav tm="0">
                                          <p:val>
                                            <p:strVal val="0-#ppt_w/2"/>
                                          </p:val>
                                        </p:tav>
                                        <p:tav tm="100000">
                                          <p:val>
                                            <p:strVal val="#ppt_x"/>
                                          </p:val>
                                        </p:tav>
                                      </p:tavLst>
                                    </p:anim>
                                    <p:anim calcmode="lin" valueType="num">
                                      <p:cBhvr additive="base">
                                        <p:cTn id="16"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199" y="842154"/>
            <a:ext cx="4595287" cy="6015845"/>
          </a:xfrm>
        </p:spPr>
        <p:txBody>
          <a:bodyPr>
            <a:normAutofit/>
          </a:bodyPr>
          <a:lstStyle/>
          <a:p>
            <a:pPr marL="0" lvl="0" indent="0">
              <a:buNone/>
            </a:pPr>
            <a:endParaRPr lang="en-US" sz="600" dirty="0"/>
          </a:p>
          <a:p>
            <a:pPr>
              <a:buClr>
                <a:srgbClr val="0000CC"/>
              </a:buClr>
              <a:buFont typeface="Wingdings" panose="05000000000000000000" pitchFamily="2" charset="2"/>
              <a:buChar char="§"/>
            </a:pPr>
            <a:endParaRPr lang="en-US" sz="900" dirty="0"/>
          </a:p>
          <a:p>
            <a:pPr>
              <a:buClr>
                <a:srgbClr val="0000CC"/>
              </a:buClr>
              <a:buFont typeface="Wingdings" panose="05000000000000000000" pitchFamily="2" charset="2"/>
              <a:buChar char="§"/>
            </a:pPr>
            <a:r>
              <a:rPr lang="en-US" sz="2800" b="1" dirty="0">
                <a:solidFill>
                  <a:srgbClr val="0000CC"/>
                </a:solidFill>
              </a:rPr>
              <a:t>Step 6</a:t>
            </a:r>
            <a:r>
              <a:rPr lang="en-US" sz="2800" b="1" dirty="0"/>
              <a:t>: </a:t>
            </a:r>
            <a:r>
              <a:rPr lang="en-US" sz="2800" dirty="0"/>
              <a:t>The poll worker must enter the relevant information including the voter’s name, address, and date of birth</a:t>
            </a:r>
          </a:p>
          <a:p>
            <a:pPr>
              <a:buClr>
                <a:schemeClr val="tx2"/>
              </a:buClr>
              <a:buFont typeface="Wingdings" panose="05000000000000000000" pitchFamily="2" charset="2"/>
              <a:buChar char="§"/>
            </a:pPr>
            <a:endParaRPr lang="en-US" sz="2800" dirty="0"/>
          </a:p>
          <a:p>
            <a:pPr marL="0" indent="0">
              <a:buClr>
                <a:schemeClr val="tx2"/>
              </a:buClr>
              <a:buNone/>
            </a:pPr>
            <a:endParaRPr lang="en-US" sz="1050" dirty="0"/>
          </a:p>
          <a:p>
            <a:pPr>
              <a:buClr>
                <a:srgbClr val="0000CC"/>
              </a:buClr>
              <a:buFont typeface="Wingdings" panose="05000000000000000000" pitchFamily="2" charset="2"/>
              <a:buChar char="§"/>
            </a:pPr>
            <a:r>
              <a:rPr kumimoji="0" lang="en-US" sz="2800" b="1" i="0" u="none" strike="noStrike" kern="1200" cap="none" spc="0" normalizeH="0" baseline="0" noProof="0" dirty="0">
                <a:ln>
                  <a:noFill/>
                </a:ln>
                <a:solidFill>
                  <a:srgbClr val="0000CC"/>
                </a:solidFill>
                <a:effectLst/>
                <a:uLnTx/>
                <a:uFillTx/>
                <a:latin typeface="Calibri"/>
                <a:ea typeface="+mn-ea"/>
                <a:cs typeface="+mn-cs"/>
              </a:rPr>
              <a:t>Step 7</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i="0" u="none" strike="noStrike" kern="1200" cap="none" spc="0" normalizeH="0" baseline="0" noProof="0" dirty="0">
                <a:ln>
                  <a:noFill/>
                </a:ln>
                <a:solidFill>
                  <a:prstClr val="black"/>
                </a:solidFill>
                <a:effectLst/>
                <a:uLnTx/>
                <a:uFillTx/>
                <a:latin typeface="Calibri"/>
                <a:ea typeface="+mn-ea"/>
                <a:cs typeface="+mn-cs"/>
              </a:rPr>
              <a:t>The </a:t>
            </a:r>
            <a:r>
              <a:rPr kumimoji="0" lang="en-US" sz="2800" i="0" u="sng" strike="noStrike" kern="1200" cap="none" spc="0" normalizeH="0" baseline="0" noProof="0" dirty="0">
                <a:ln>
                  <a:noFill/>
                </a:ln>
                <a:solidFill>
                  <a:prstClr val="black"/>
                </a:solidFill>
                <a:effectLst/>
                <a:uLnTx/>
                <a:uFillTx/>
                <a:latin typeface="Calibri"/>
                <a:ea typeface="+mn-ea"/>
                <a:cs typeface="+mn-cs"/>
              </a:rPr>
              <a:t>voter</a:t>
            </a:r>
            <a:r>
              <a:rPr kumimoji="0" lang="en-US" sz="2800" i="0" u="none" strike="noStrike" kern="1200" cap="none" spc="0" normalizeH="0" baseline="0" noProof="0" dirty="0">
                <a:ln>
                  <a:noFill/>
                </a:ln>
                <a:solidFill>
                  <a:prstClr val="black"/>
                </a:solidFill>
                <a:effectLst/>
                <a:uLnTx/>
                <a:uFillTx/>
                <a:latin typeface="Calibri"/>
                <a:ea typeface="+mn-ea"/>
                <a:cs typeface="+mn-cs"/>
              </a:rPr>
              <a:t> must sign the Eligibility Affirmation statement located at the bottom of the form</a:t>
            </a:r>
          </a:p>
          <a:p>
            <a:pPr lvl="1">
              <a:buClr>
                <a:srgbClr val="0000CC"/>
              </a:buClr>
              <a:buFont typeface="Wingdings" panose="05000000000000000000" pitchFamily="2" charset="2"/>
              <a:buChar char="§"/>
            </a:pPr>
            <a:r>
              <a:rPr lang="en-US" sz="2400" dirty="0">
                <a:solidFill>
                  <a:prstClr val="black"/>
                </a:solidFill>
                <a:latin typeface="Calibri"/>
              </a:rPr>
              <a:t>Instruct</a:t>
            </a:r>
            <a:r>
              <a:rPr kumimoji="0" lang="en-US" sz="2400" i="0" u="none" strike="noStrike" kern="1200" cap="none" spc="0" normalizeH="0" baseline="0" noProof="0" dirty="0">
                <a:ln>
                  <a:noFill/>
                </a:ln>
                <a:solidFill>
                  <a:prstClr val="black"/>
                </a:solidFill>
                <a:effectLst/>
                <a:uLnTx/>
                <a:uFillTx/>
                <a:latin typeface="Calibri"/>
                <a:ea typeface="+mn-ea"/>
                <a:cs typeface="+mn-cs"/>
              </a:rPr>
              <a:t> the poll worker to see this happens</a:t>
            </a:r>
          </a:p>
          <a:p>
            <a:pPr>
              <a:buClr>
                <a:schemeClr val="tx2"/>
              </a:buClr>
              <a:buFont typeface="Wingdings" panose="05000000000000000000" pitchFamily="2" charset="2"/>
              <a:buChar char="§"/>
            </a:pPr>
            <a:endParaRPr lang="en-US" sz="2700" dirty="0"/>
          </a:p>
        </p:txBody>
      </p:sp>
      <p:sp>
        <p:nvSpPr>
          <p:cNvPr id="5" name="Title 1"/>
          <p:cNvSpPr txBox="1">
            <a:spLocks/>
          </p:cNvSpPr>
          <p:nvPr/>
        </p:nvSpPr>
        <p:spPr>
          <a:xfrm>
            <a:off x="647231" y="147649"/>
            <a:ext cx="7773338" cy="82928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cap="none" dirty="0">
                <a:ln>
                  <a:noFill/>
                </a:ln>
                <a:solidFill>
                  <a:srgbClr val="0000CC"/>
                </a:solidFill>
              </a:rPr>
              <a:t>How to Process a Provisional Voter</a:t>
            </a:r>
            <a:br>
              <a:rPr lang="en-US" sz="3000" b="1" cap="none" dirty="0">
                <a:ln>
                  <a:noFill/>
                </a:ln>
                <a:solidFill>
                  <a:srgbClr val="0000CC"/>
                </a:solidFill>
              </a:rPr>
            </a:br>
            <a:r>
              <a:rPr lang="en-US" sz="2800" b="1" cap="none" dirty="0">
                <a:ln>
                  <a:noFill/>
                </a:ln>
                <a:solidFill>
                  <a:srgbClr val="0000CC"/>
                </a:solidFill>
              </a:rPr>
              <a:t>(Step 6-7) P.39</a:t>
            </a:r>
            <a:endParaRPr lang="en-US" sz="2800" b="1" dirty="0">
              <a:latin typeface="+mn-lt"/>
            </a:endParaRPr>
          </a:p>
        </p:txBody>
      </p:sp>
      <p:pic>
        <p:nvPicPr>
          <p:cNvPr id="2" name="Picture 1">
            <a:extLst>
              <a:ext uri="{FF2B5EF4-FFF2-40B4-BE49-F238E27FC236}">
                <a16:creationId xmlns:a16="http://schemas.microsoft.com/office/drawing/2014/main" id="{726B54D7-8B80-C486-3A8A-81AE6CC80E07}"/>
              </a:ext>
            </a:extLst>
          </p:cNvPr>
          <p:cNvPicPr>
            <a:picLocks noChangeAspect="1"/>
          </p:cNvPicPr>
          <p:nvPr/>
        </p:nvPicPr>
        <p:blipFill rotWithShape="1">
          <a:blip r:embed="rId3"/>
          <a:srcRect t="41759" b="30771"/>
          <a:stretch/>
        </p:blipFill>
        <p:spPr>
          <a:xfrm>
            <a:off x="4572000" y="1384655"/>
            <a:ext cx="4495801" cy="2381767"/>
          </a:xfrm>
          <a:prstGeom prst="rect">
            <a:avLst/>
          </a:prstGeom>
        </p:spPr>
      </p:pic>
      <p:pic>
        <p:nvPicPr>
          <p:cNvPr id="7" name="Picture 6">
            <a:extLst>
              <a:ext uri="{FF2B5EF4-FFF2-40B4-BE49-F238E27FC236}">
                <a16:creationId xmlns:a16="http://schemas.microsoft.com/office/drawing/2014/main" id="{030891D2-74EB-E66E-D41F-4953CBDD3F61}"/>
              </a:ext>
            </a:extLst>
          </p:cNvPr>
          <p:cNvPicPr>
            <a:picLocks noChangeAspect="1"/>
          </p:cNvPicPr>
          <p:nvPr/>
        </p:nvPicPr>
        <p:blipFill rotWithShape="1">
          <a:blip r:embed="rId3"/>
          <a:srcRect l="457" t="69229" r="48585"/>
          <a:stretch/>
        </p:blipFill>
        <p:spPr>
          <a:xfrm>
            <a:off x="4572000" y="4343400"/>
            <a:ext cx="4495801" cy="1897814"/>
          </a:xfrm>
          <a:prstGeom prst="rect">
            <a:avLst/>
          </a:prstGeom>
        </p:spPr>
      </p:pic>
      <p:sp>
        <p:nvSpPr>
          <p:cNvPr id="6" name="Oval 5">
            <a:extLst>
              <a:ext uri="{FF2B5EF4-FFF2-40B4-BE49-F238E27FC236}">
                <a16:creationId xmlns:a16="http://schemas.microsoft.com/office/drawing/2014/main" id="{A03DF14D-C3EE-4AB1-B64A-CB6590EFE639}"/>
              </a:ext>
            </a:extLst>
          </p:cNvPr>
          <p:cNvSpPr/>
          <p:nvPr/>
        </p:nvSpPr>
        <p:spPr>
          <a:xfrm>
            <a:off x="4343400" y="5288373"/>
            <a:ext cx="4777315" cy="10094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264BB8AB-C58A-A16F-AF14-7C5B95454399}"/>
              </a:ext>
            </a:extLst>
          </p:cNvPr>
          <p:cNvSpPr/>
          <p:nvPr/>
        </p:nvSpPr>
        <p:spPr>
          <a:xfrm>
            <a:off x="2667000" y="2971800"/>
            <a:ext cx="17526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534624"/>
      </p:ext>
    </p:extLst>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1142999"/>
            <a:ext cx="8763000" cy="5547689"/>
          </a:xfrm>
        </p:spPr>
        <p:txBody>
          <a:bodyPr>
            <a:normAutofit/>
          </a:bodyPr>
          <a:lstStyle/>
          <a:p>
            <a:pPr marL="0" lvl="0" indent="0">
              <a:buNone/>
            </a:pPr>
            <a:endParaRPr lang="en-US" sz="600" dirty="0"/>
          </a:p>
          <a:p>
            <a:pPr marL="0" indent="0">
              <a:buClr>
                <a:srgbClr val="0000CC"/>
              </a:buClr>
              <a:buNone/>
            </a:pPr>
            <a:r>
              <a:rPr kumimoji="0" lang="en-US" sz="2800" b="1" i="0" u="none" strike="noStrike" kern="1200" cap="none" spc="0" normalizeH="0" baseline="0" noProof="0" dirty="0">
                <a:ln>
                  <a:noFill/>
                </a:ln>
                <a:solidFill>
                  <a:srgbClr val="0000CC"/>
                </a:solidFill>
                <a:effectLst/>
                <a:uLnTx/>
                <a:uFillTx/>
                <a:latin typeface="Calibri"/>
                <a:ea typeface="+mn-ea"/>
                <a:cs typeface="+mn-cs"/>
              </a:rPr>
              <a:t>Step 8</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lang="en-US" sz="2800" b="1" dirty="0"/>
              <a:t>Ask the voter to provide a Photo ID</a:t>
            </a:r>
          </a:p>
          <a:p>
            <a:pPr marL="0" indent="0">
              <a:buClr>
                <a:srgbClr val="0000CC"/>
              </a:buClr>
              <a:buNone/>
            </a:pPr>
            <a:endParaRPr lang="en-US" sz="2800" b="1" dirty="0"/>
          </a:p>
          <a:p>
            <a:pPr marL="0" indent="0">
              <a:buClr>
                <a:srgbClr val="0000CC"/>
              </a:buClr>
              <a:buNone/>
            </a:pPr>
            <a:r>
              <a:rPr kumimoji="0" lang="en-US" sz="2800" b="1" i="0" u="none" strike="noStrike" kern="1200" cap="none" spc="0" normalizeH="0" baseline="0" noProof="0" dirty="0">
                <a:ln>
                  <a:noFill/>
                </a:ln>
                <a:solidFill>
                  <a:srgbClr val="0000CC"/>
                </a:solidFill>
                <a:effectLst/>
                <a:uLnTx/>
                <a:uFillTx/>
                <a:latin typeface="Calibri"/>
                <a:ea typeface="+mn-ea"/>
                <a:cs typeface="+mn-cs"/>
              </a:rPr>
              <a:t>Step 9</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lang="en-US" sz="2800" b="1" dirty="0"/>
              <a:t>Use the Photo ID to:</a:t>
            </a:r>
          </a:p>
          <a:p>
            <a:pPr lvl="1">
              <a:buClr>
                <a:srgbClr val="0000CC"/>
              </a:buClr>
              <a:buFont typeface="Wingdings" panose="05000000000000000000" pitchFamily="2" charset="2"/>
              <a:buChar char="§"/>
            </a:pPr>
            <a:r>
              <a:rPr lang="en-US" sz="2400" b="1" dirty="0">
                <a:solidFill>
                  <a:srgbClr val="0000CC"/>
                </a:solidFill>
              </a:rPr>
              <a:t>Compare the photo on the ID to the person standing in front of you; </a:t>
            </a:r>
            <a:r>
              <a:rPr lang="en-US" sz="2400" b="1" dirty="0"/>
              <a:t>AND</a:t>
            </a:r>
            <a:endParaRPr lang="en-US" sz="2400" b="1" dirty="0">
              <a:solidFill>
                <a:srgbClr val="0000CC"/>
              </a:solidFill>
            </a:endParaRPr>
          </a:p>
          <a:p>
            <a:pPr lvl="1">
              <a:buClr>
                <a:srgbClr val="0000CC"/>
              </a:buClr>
              <a:buFont typeface="Wingdings" panose="05000000000000000000" pitchFamily="2" charset="2"/>
              <a:buChar char="§"/>
            </a:pPr>
            <a:r>
              <a:rPr lang="en-US" sz="2400" b="1" dirty="0">
                <a:solidFill>
                  <a:srgbClr val="0000CC"/>
                </a:solidFill>
              </a:rPr>
              <a:t>Compare the name on the ID to the name recorded in the PVR List (or stated by the voter and recorded on the Provisional Envelope)</a:t>
            </a:r>
          </a:p>
          <a:p>
            <a:pPr>
              <a:buClr>
                <a:srgbClr val="0000CC"/>
              </a:buClr>
              <a:buFont typeface="Wingdings" panose="05000000000000000000" pitchFamily="2" charset="2"/>
              <a:buChar char="§"/>
            </a:pPr>
            <a:r>
              <a:rPr lang="en-US" sz="2400" b="1" u="sng" dirty="0">
                <a:solidFill>
                  <a:srgbClr val="C00000"/>
                </a:solidFill>
              </a:rPr>
              <a:t>DO NOT</a:t>
            </a:r>
            <a:r>
              <a:rPr lang="en-US" sz="2400" b="1" dirty="0">
                <a:solidFill>
                  <a:srgbClr val="C00000"/>
                </a:solidFill>
              </a:rPr>
              <a:t> </a:t>
            </a:r>
            <a:r>
              <a:rPr lang="en-US" sz="2400" b="1" dirty="0"/>
              <a:t>compare the address on the ID to the one on the PVR List</a:t>
            </a:r>
          </a:p>
          <a:p>
            <a:pPr>
              <a:buClr>
                <a:srgbClr val="0000CC"/>
              </a:buClr>
              <a:buFont typeface="Wingdings" panose="05000000000000000000" pitchFamily="2" charset="2"/>
              <a:buChar char="§"/>
            </a:pPr>
            <a:endParaRPr lang="en-US" sz="900" dirty="0"/>
          </a:p>
          <a:p>
            <a:pPr marL="0" indent="0">
              <a:buClr>
                <a:schemeClr val="tx2"/>
              </a:buClr>
              <a:buNone/>
            </a:pPr>
            <a:endParaRPr lang="en-US" sz="2700" dirty="0"/>
          </a:p>
        </p:txBody>
      </p:sp>
      <p:sp>
        <p:nvSpPr>
          <p:cNvPr id="5" name="Title 1"/>
          <p:cNvSpPr txBox="1">
            <a:spLocks/>
          </p:cNvSpPr>
          <p:nvPr/>
        </p:nvSpPr>
        <p:spPr>
          <a:xfrm>
            <a:off x="647231" y="147649"/>
            <a:ext cx="7773338" cy="82928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cap="none" dirty="0">
                <a:ln>
                  <a:noFill/>
                </a:ln>
                <a:solidFill>
                  <a:srgbClr val="0000CC"/>
                </a:solidFill>
              </a:rPr>
              <a:t>How to Process a Provisional Voter</a:t>
            </a:r>
            <a:br>
              <a:rPr lang="en-US" sz="3000" b="1" cap="none" dirty="0">
                <a:ln>
                  <a:noFill/>
                </a:ln>
                <a:solidFill>
                  <a:srgbClr val="0000CC"/>
                </a:solidFill>
              </a:rPr>
            </a:br>
            <a:r>
              <a:rPr lang="en-US" sz="2800" b="1" cap="none" dirty="0">
                <a:ln>
                  <a:noFill/>
                </a:ln>
                <a:solidFill>
                  <a:srgbClr val="0000CC"/>
                </a:solidFill>
              </a:rPr>
              <a:t>(Step 8-9) P.39</a:t>
            </a:r>
            <a:endParaRPr lang="en-US" sz="2800" b="1" dirty="0">
              <a:latin typeface="+mn-lt"/>
            </a:endParaRPr>
          </a:p>
        </p:txBody>
      </p:sp>
    </p:spTree>
    <p:extLst>
      <p:ext uri="{BB962C8B-B14F-4D97-AF65-F5344CB8AC3E}">
        <p14:creationId xmlns:p14="http://schemas.microsoft.com/office/powerpoint/2010/main" val="1277982503"/>
      </p:ext>
    </p:extLst>
  </p:cSld>
  <p:clrMapOvr>
    <a:masterClrMapping/>
  </p:clrMapOvr>
  <p:transition advClick="0" advTm="10000">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715962"/>
          </a:xfrm>
        </p:spPr>
        <p:txBody>
          <a:bodyPr>
            <a:noAutofit/>
          </a:bodyPr>
          <a:lstStyle/>
          <a:p>
            <a:pPr lvl="0">
              <a:spcBef>
                <a:spcPts val="0"/>
              </a:spcBef>
            </a:pPr>
            <a:r>
              <a:rPr lang="en-US" sz="2900" b="1" dirty="0">
                <a:solidFill>
                  <a:srgbClr val="0000CC"/>
                </a:solidFill>
                <a:ea typeface="+mn-ea"/>
                <a:cs typeface="+mn-cs"/>
              </a:rPr>
              <a:t>How to Process a Provisional Voter</a:t>
            </a:r>
            <a:br>
              <a:rPr lang="en-US" sz="2900" b="1" dirty="0">
                <a:solidFill>
                  <a:srgbClr val="0000CC"/>
                </a:solidFill>
                <a:ea typeface="+mn-ea"/>
                <a:cs typeface="+mn-cs"/>
              </a:rPr>
            </a:br>
            <a:r>
              <a:rPr lang="en-US" sz="2900" b="1" dirty="0">
                <a:solidFill>
                  <a:srgbClr val="0000CC"/>
                </a:solidFill>
                <a:ea typeface="+mn-ea"/>
                <a:cs typeface="+mn-cs"/>
              </a:rPr>
              <a:t>P.40</a:t>
            </a:r>
            <a:endParaRPr lang="en-US" sz="2900" dirty="0"/>
          </a:p>
        </p:txBody>
      </p:sp>
      <p:sp>
        <p:nvSpPr>
          <p:cNvPr id="11" name="Content Placeholder 10"/>
          <p:cNvSpPr>
            <a:spLocks noGrp="1"/>
          </p:cNvSpPr>
          <p:nvPr>
            <p:ph idx="1"/>
          </p:nvPr>
        </p:nvSpPr>
        <p:spPr>
          <a:xfrm>
            <a:off x="457200" y="1371601"/>
            <a:ext cx="8229600" cy="4784060"/>
          </a:xfrm>
        </p:spPr>
        <p:txBody>
          <a:bodyPr>
            <a:normAutofit fontScale="92500"/>
          </a:bodyPr>
          <a:lstStyle/>
          <a:p>
            <a:r>
              <a:rPr lang="en-US" b="1" dirty="0">
                <a:solidFill>
                  <a:srgbClr val="0000CC"/>
                </a:solidFill>
              </a:rPr>
              <a:t>Step 10</a:t>
            </a:r>
            <a:r>
              <a:rPr lang="en-US" dirty="0"/>
              <a:t>: </a:t>
            </a:r>
            <a:r>
              <a:rPr lang="en-US" b="1" dirty="0"/>
              <a:t>Voter is issued their ballot (and a ballot secrecy envelope)</a:t>
            </a:r>
          </a:p>
          <a:p>
            <a:pPr lvl="1"/>
            <a:r>
              <a:rPr lang="en-US" dirty="0">
                <a:solidFill>
                  <a:srgbClr val="0000CC"/>
                </a:solidFill>
              </a:rPr>
              <a:t>IF </a:t>
            </a:r>
            <a:r>
              <a:rPr lang="en-US" dirty="0"/>
              <a:t>the voter is not disputing the ballot style identified as theirs by the county clerk or PVR List, then issue that ballot style to the voter.  </a:t>
            </a:r>
          </a:p>
          <a:p>
            <a:pPr lvl="1"/>
            <a:r>
              <a:rPr lang="en-US" dirty="0">
                <a:solidFill>
                  <a:srgbClr val="0000CC"/>
                </a:solidFill>
              </a:rPr>
              <a:t>IF </a:t>
            </a:r>
            <a:r>
              <a:rPr lang="en-US" dirty="0"/>
              <a:t>the voter disputes their assigned ballot, issue the ballot requested by the voter  </a:t>
            </a:r>
          </a:p>
          <a:p>
            <a:r>
              <a:rPr lang="en-US" b="1" dirty="0">
                <a:solidFill>
                  <a:srgbClr val="0000CC"/>
                </a:solidFill>
              </a:rPr>
              <a:t>Step 11</a:t>
            </a:r>
            <a:r>
              <a:rPr lang="en-US" b="1" dirty="0"/>
              <a:t>: </a:t>
            </a:r>
            <a:r>
              <a:rPr lang="en-US" b="1" u="sng" dirty="0"/>
              <a:t>Voter marks the ballot</a:t>
            </a:r>
            <a:r>
              <a:rPr lang="en-US" b="1" dirty="0"/>
              <a:t>, seals the ballot in the secrecy envelope, and seals the secrecy envelope in the provisional ballot envelope</a:t>
            </a:r>
            <a:endParaRPr lang="en-US" dirty="0"/>
          </a:p>
        </p:txBody>
      </p:sp>
    </p:spTree>
    <p:extLst>
      <p:ext uri="{BB962C8B-B14F-4D97-AF65-F5344CB8AC3E}">
        <p14:creationId xmlns:p14="http://schemas.microsoft.com/office/powerpoint/2010/main" val="415800588"/>
      </p:ext>
    </p:extLst>
  </p:cSld>
  <p:clrMapOvr>
    <a:masterClrMapping/>
  </p:clrMapOvr>
  <p:transition advClick="0" advTm="10000">
    <p:push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142"/>
            <a:ext cx="8229600" cy="792162"/>
          </a:xfrm>
        </p:spPr>
        <p:txBody>
          <a:bodyPr>
            <a:noAutofit/>
          </a:bodyPr>
          <a:lstStyle/>
          <a:p>
            <a:r>
              <a:rPr lang="en-US" sz="2800" b="1" dirty="0">
                <a:solidFill>
                  <a:srgbClr val="0000CC"/>
                </a:solidFill>
              </a:rPr>
              <a:t>How to Process a Provisional Voter</a:t>
            </a:r>
            <a:br>
              <a:rPr lang="en-US" sz="2800" b="1" dirty="0">
                <a:solidFill>
                  <a:srgbClr val="0000CC"/>
                </a:solidFill>
              </a:rPr>
            </a:br>
            <a:r>
              <a:rPr lang="en-US" sz="2800" b="1" dirty="0">
                <a:solidFill>
                  <a:srgbClr val="0000CC"/>
                </a:solidFill>
              </a:rPr>
              <a:t> P.40</a:t>
            </a:r>
            <a:endParaRPr lang="en-US" sz="2800" dirty="0"/>
          </a:p>
        </p:txBody>
      </p:sp>
      <p:sp>
        <p:nvSpPr>
          <p:cNvPr id="3" name="Content Placeholder 2"/>
          <p:cNvSpPr>
            <a:spLocks noGrp="1"/>
          </p:cNvSpPr>
          <p:nvPr>
            <p:ph sz="half" idx="1"/>
          </p:nvPr>
        </p:nvSpPr>
        <p:spPr>
          <a:xfrm>
            <a:off x="228601" y="1219200"/>
            <a:ext cx="3828545" cy="4906963"/>
          </a:xfrm>
        </p:spPr>
        <p:txBody>
          <a:bodyPr>
            <a:normAutofit/>
          </a:bodyPr>
          <a:lstStyle/>
          <a:p>
            <a:r>
              <a:rPr lang="en-US" b="1" dirty="0">
                <a:solidFill>
                  <a:srgbClr val="0000CC"/>
                </a:solidFill>
              </a:rPr>
              <a:t>Step 12</a:t>
            </a:r>
            <a:r>
              <a:rPr lang="en-US" b="1" dirty="0"/>
              <a:t>: Issue a “Notice to Provisional Voters”</a:t>
            </a:r>
          </a:p>
          <a:p>
            <a:pPr lvl="1"/>
            <a:r>
              <a:rPr lang="en-US" dirty="0"/>
              <a:t>Mark the reason (or reasons) for the provisional vote           </a:t>
            </a:r>
            <a:r>
              <a:rPr lang="en-US" dirty="0">
                <a:solidFill>
                  <a:srgbClr val="0000CC"/>
                </a:solidFill>
              </a:rPr>
              <a:t>(P. 47)</a:t>
            </a:r>
          </a:p>
          <a:p>
            <a:r>
              <a:rPr lang="en-US" b="1" dirty="0">
                <a:solidFill>
                  <a:srgbClr val="0000CC"/>
                </a:solidFill>
              </a:rPr>
              <a:t>Step 13</a:t>
            </a:r>
            <a:r>
              <a:rPr lang="en-US" dirty="0"/>
              <a:t>: </a:t>
            </a:r>
            <a:r>
              <a:rPr lang="en-US" b="1" dirty="0"/>
              <a:t>Deposit completed provisional ballot envelope in a </a:t>
            </a:r>
            <a:r>
              <a:rPr lang="en-US" b="1" u="sng" dirty="0"/>
              <a:t>secure container  </a:t>
            </a:r>
          </a:p>
        </p:txBody>
      </p:sp>
      <p:pic>
        <p:nvPicPr>
          <p:cNvPr id="9" name="Content Placeholder 8" descr="Graphical user interface, application, Word&#10;&#10;Description automatically generated">
            <a:extLst>
              <a:ext uri="{FF2B5EF4-FFF2-40B4-BE49-F238E27FC236}">
                <a16:creationId xmlns:a16="http://schemas.microsoft.com/office/drawing/2014/main" id="{D4062C6F-C418-4C53-8BF8-6EAE6DBB250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857" t="12500" r="30093"/>
          <a:stretch/>
        </p:blipFill>
        <p:spPr>
          <a:xfrm>
            <a:off x="4057146" y="1064795"/>
            <a:ext cx="4858254" cy="5656680"/>
          </a:xfrm>
        </p:spPr>
      </p:pic>
    </p:spTree>
    <p:extLst>
      <p:ext uri="{BB962C8B-B14F-4D97-AF65-F5344CB8AC3E}">
        <p14:creationId xmlns:p14="http://schemas.microsoft.com/office/powerpoint/2010/main" val="1250808195"/>
      </p:ext>
    </p:extLst>
  </p:cSld>
  <p:clrMapOvr>
    <a:masterClrMapping/>
  </p:clrMapOvr>
  <p:transition advClick="0" advTm="10000">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142"/>
            <a:ext cx="8229600" cy="792162"/>
          </a:xfrm>
        </p:spPr>
        <p:txBody>
          <a:bodyPr>
            <a:noAutofit/>
          </a:bodyPr>
          <a:lstStyle/>
          <a:p>
            <a:r>
              <a:rPr lang="en-US" sz="2800" b="1" dirty="0">
                <a:solidFill>
                  <a:srgbClr val="0000CC"/>
                </a:solidFill>
              </a:rPr>
              <a:t>Provisional Ballot Transport</a:t>
            </a:r>
            <a:br>
              <a:rPr lang="en-US" sz="2800" b="1" dirty="0">
                <a:solidFill>
                  <a:srgbClr val="0000CC"/>
                </a:solidFill>
              </a:rPr>
            </a:br>
            <a:r>
              <a:rPr lang="en-US" sz="2800" b="1" dirty="0">
                <a:solidFill>
                  <a:srgbClr val="0000CC"/>
                </a:solidFill>
              </a:rPr>
              <a:t> P.40</a:t>
            </a:r>
            <a:endParaRPr lang="en-US" sz="2800" dirty="0"/>
          </a:p>
        </p:txBody>
      </p:sp>
      <p:sp>
        <p:nvSpPr>
          <p:cNvPr id="3" name="Content Placeholder 2"/>
          <p:cNvSpPr>
            <a:spLocks noGrp="1"/>
          </p:cNvSpPr>
          <p:nvPr>
            <p:ph sz="half" idx="1"/>
          </p:nvPr>
        </p:nvSpPr>
        <p:spPr>
          <a:xfrm>
            <a:off x="228601" y="1348766"/>
            <a:ext cx="3828545" cy="4777397"/>
          </a:xfrm>
        </p:spPr>
        <p:txBody>
          <a:bodyPr>
            <a:normAutofit/>
          </a:bodyPr>
          <a:lstStyle/>
          <a:p>
            <a:r>
              <a:rPr lang="en-US" b="1" dirty="0">
                <a:solidFill>
                  <a:srgbClr val="0000CC"/>
                </a:solidFill>
              </a:rPr>
              <a:t>Step 14</a:t>
            </a:r>
            <a:r>
              <a:rPr lang="en-US" b="1" dirty="0"/>
              <a:t>: </a:t>
            </a:r>
            <a:r>
              <a:rPr lang="en-US" b="1" u="sng" dirty="0"/>
              <a:t>TWO</a:t>
            </a:r>
            <a:r>
              <a:rPr lang="en-US" b="1" dirty="0"/>
              <a:t> election officials must transport the secure container and the Provisional Ballot and Transfer Form to the CBEC </a:t>
            </a:r>
            <a:r>
              <a:rPr lang="en-US" dirty="0">
                <a:solidFill>
                  <a:srgbClr val="FF0000"/>
                </a:solidFill>
              </a:rPr>
              <a:t>(Act 329)  </a:t>
            </a:r>
          </a:p>
          <a:p>
            <a:pPr lvl="1"/>
            <a:r>
              <a:rPr lang="en-US" dirty="0">
                <a:solidFill>
                  <a:srgbClr val="FF0000"/>
                </a:solidFill>
              </a:rPr>
              <a:t>Form on P. 75</a:t>
            </a:r>
          </a:p>
        </p:txBody>
      </p:sp>
      <p:pic>
        <p:nvPicPr>
          <p:cNvPr id="8" name="Picture 7" descr="A screenshot of a computer&#10;&#10;Description automatically generated">
            <a:extLst>
              <a:ext uri="{FF2B5EF4-FFF2-40B4-BE49-F238E27FC236}">
                <a16:creationId xmlns:a16="http://schemas.microsoft.com/office/drawing/2014/main" id="{0210A0FC-CBE7-E2CB-32FE-E6DA1858BDA8}"/>
              </a:ext>
            </a:extLst>
          </p:cNvPr>
          <p:cNvPicPr>
            <a:picLocks noChangeAspect="1"/>
          </p:cNvPicPr>
          <p:nvPr/>
        </p:nvPicPr>
        <p:blipFill rotWithShape="1">
          <a:blip r:embed="rId2">
            <a:extLst>
              <a:ext uri="{28A0092B-C50C-407E-A947-70E740481C1C}">
                <a14:useLocalDpi xmlns:a14="http://schemas.microsoft.com/office/drawing/2010/main" val="0"/>
              </a:ext>
            </a:extLst>
          </a:blip>
          <a:srcRect l="28333" t="10052" r="30833" b="4541"/>
          <a:stretch/>
        </p:blipFill>
        <p:spPr>
          <a:xfrm>
            <a:off x="4571999" y="1219200"/>
            <a:ext cx="4343399" cy="5239631"/>
          </a:xfrm>
          <a:prstGeom prst="rect">
            <a:avLst/>
          </a:prstGeom>
          <a:ln w="19050">
            <a:solidFill>
              <a:schemeClr val="accent1"/>
            </a:solidFill>
          </a:ln>
        </p:spPr>
      </p:pic>
    </p:spTree>
    <p:extLst>
      <p:ext uri="{BB962C8B-B14F-4D97-AF65-F5344CB8AC3E}">
        <p14:creationId xmlns:p14="http://schemas.microsoft.com/office/powerpoint/2010/main" val="3193582612"/>
      </p:ext>
    </p:extLst>
  </p:cSld>
  <p:clrMapOvr>
    <a:masterClrMapping/>
  </p:clrMapOvr>
  <p:transition advClick="0" advTm="10000">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solidFill>
                  <a:srgbClr val="0000CC"/>
                </a:solidFill>
              </a:rPr>
              <a:t>Poll Watcher Challenges P.49</a:t>
            </a:r>
          </a:p>
        </p:txBody>
      </p:sp>
      <p:sp>
        <p:nvSpPr>
          <p:cNvPr id="3" name="Content Placeholder 2"/>
          <p:cNvSpPr>
            <a:spLocks noGrp="1"/>
          </p:cNvSpPr>
          <p:nvPr>
            <p:ph idx="1"/>
          </p:nvPr>
        </p:nvSpPr>
        <p:spPr/>
        <p:txBody>
          <a:bodyPr>
            <a:normAutofit/>
          </a:bodyPr>
          <a:lstStyle/>
          <a:p>
            <a:r>
              <a:rPr lang="en-US" dirty="0"/>
              <a:t>All </a:t>
            </a:r>
            <a:r>
              <a:rPr lang="en-US" u="sng" dirty="0">
                <a:solidFill>
                  <a:srgbClr val="0000CC"/>
                </a:solidFill>
              </a:rPr>
              <a:t>candidates</a:t>
            </a:r>
            <a:r>
              <a:rPr lang="en-US" dirty="0"/>
              <a:t>, </a:t>
            </a:r>
            <a:r>
              <a:rPr lang="en-US" u="sng" dirty="0">
                <a:solidFill>
                  <a:srgbClr val="0000CC"/>
                </a:solidFill>
              </a:rPr>
              <a:t>ballot issue committees</a:t>
            </a:r>
            <a:r>
              <a:rPr lang="en-US" dirty="0"/>
              <a:t>, and </a:t>
            </a:r>
            <a:r>
              <a:rPr lang="en-US" u="sng" dirty="0">
                <a:solidFill>
                  <a:srgbClr val="0000CC"/>
                </a:solidFill>
              </a:rPr>
              <a:t>political parties </a:t>
            </a:r>
            <a:r>
              <a:rPr lang="en-US" dirty="0"/>
              <a:t>have the ability to appoint poll watchers who can:</a:t>
            </a:r>
          </a:p>
          <a:p>
            <a:pPr lvl="1"/>
            <a:r>
              <a:rPr lang="en-US" dirty="0"/>
              <a:t>Be present in the poll</a:t>
            </a:r>
          </a:p>
          <a:p>
            <a:pPr lvl="1"/>
            <a:r>
              <a:rPr lang="en-US" dirty="0"/>
              <a:t>Object to a voter’s eligibility </a:t>
            </a:r>
          </a:p>
          <a:p>
            <a:pPr lvl="1"/>
            <a:r>
              <a:rPr lang="en-US" dirty="0"/>
              <a:t>Observe the voting process and election officials</a:t>
            </a:r>
          </a:p>
          <a:p>
            <a:pPr lvl="1"/>
            <a:r>
              <a:rPr lang="en-US" dirty="0"/>
              <a:t>Keep records</a:t>
            </a:r>
          </a:p>
          <a:p>
            <a:pPr lvl="1"/>
            <a:r>
              <a:rPr lang="en-US" dirty="0"/>
              <a:t>Call issues to the attention of the </a:t>
            </a:r>
            <a:r>
              <a:rPr lang="en-US" u="sng" dirty="0"/>
              <a:t>Poll Judge</a:t>
            </a:r>
          </a:p>
          <a:p>
            <a:endParaRPr lang="en-US" dirty="0"/>
          </a:p>
          <a:p>
            <a:endParaRPr lang="en-US" dirty="0"/>
          </a:p>
        </p:txBody>
      </p:sp>
    </p:spTree>
    <p:extLst>
      <p:ext uri="{BB962C8B-B14F-4D97-AF65-F5344CB8AC3E}">
        <p14:creationId xmlns:p14="http://schemas.microsoft.com/office/powerpoint/2010/main" val="1798467703"/>
      </p:ext>
    </p:extLst>
  </p:cSld>
  <p:clrMapOvr>
    <a:masterClrMapping/>
  </p:clrMapOvr>
  <p:transition advClick="0" advTm="10000">
    <p:push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375"/>
            <a:ext cx="8229600" cy="814838"/>
          </a:xfrm>
        </p:spPr>
        <p:txBody>
          <a:bodyPr>
            <a:normAutofit/>
          </a:bodyPr>
          <a:lstStyle/>
          <a:p>
            <a:r>
              <a:rPr lang="en-US" sz="4000" b="1" dirty="0">
                <a:solidFill>
                  <a:srgbClr val="0000CC"/>
                </a:solidFill>
              </a:rPr>
              <a:t>Poll Watcher Challenges P.51</a:t>
            </a:r>
          </a:p>
        </p:txBody>
      </p:sp>
      <p:sp>
        <p:nvSpPr>
          <p:cNvPr id="3" name="Content Placeholder 2"/>
          <p:cNvSpPr>
            <a:spLocks noGrp="1"/>
          </p:cNvSpPr>
          <p:nvPr>
            <p:ph sz="half" idx="1"/>
          </p:nvPr>
        </p:nvSpPr>
        <p:spPr/>
        <p:txBody>
          <a:bodyPr>
            <a:normAutofit/>
          </a:bodyPr>
          <a:lstStyle/>
          <a:p>
            <a:r>
              <a:rPr lang="en-US" dirty="0">
                <a:solidFill>
                  <a:srgbClr val="0000CC"/>
                </a:solidFill>
              </a:rPr>
              <a:t>Must</a:t>
            </a:r>
            <a:r>
              <a:rPr lang="en-US" dirty="0"/>
              <a:t> present a “Poll Watcher Authorization Form” with a county clerk file mark to remain in the poll</a:t>
            </a:r>
          </a:p>
          <a:p>
            <a:r>
              <a:rPr lang="en-US" dirty="0">
                <a:solidFill>
                  <a:srgbClr val="0000CC"/>
                </a:solidFill>
              </a:rPr>
              <a:t>Must </a:t>
            </a:r>
            <a:r>
              <a:rPr lang="en-US" dirty="0"/>
              <a:t>be allowed to stand close enough to the voter check-in process to hear what is said</a:t>
            </a:r>
          </a:p>
          <a:p>
            <a:endParaRPr lang="en-US" dirty="0"/>
          </a:p>
          <a:p>
            <a:endParaRPr lang="en-US" dirty="0"/>
          </a:p>
          <a:p>
            <a:endParaRPr lang="en-US" dirty="0"/>
          </a:p>
        </p:txBody>
      </p:sp>
      <p:pic>
        <p:nvPicPr>
          <p:cNvPr id="6" name="Content Placeholder 5">
            <a:extLst>
              <a:ext uri="{FF2B5EF4-FFF2-40B4-BE49-F238E27FC236}">
                <a16:creationId xmlns:a16="http://schemas.microsoft.com/office/drawing/2014/main" id="{E942F616-D287-428A-A3F4-CB91E69983BC}"/>
              </a:ext>
            </a:extLst>
          </p:cNvPr>
          <p:cNvPicPr>
            <a:picLocks noGrp="1" noChangeAspect="1"/>
          </p:cNvPicPr>
          <p:nvPr>
            <p:ph sz="half" idx="2"/>
          </p:nvPr>
        </p:nvPicPr>
        <p:blipFill>
          <a:blip r:embed="rId2"/>
          <a:stretch>
            <a:fillRect/>
          </a:stretch>
        </p:blipFill>
        <p:spPr>
          <a:xfrm>
            <a:off x="4495801" y="958213"/>
            <a:ext cx="4343400" cy="5518787"/>
          </a:xfrm>
          <a:prstGeom prst="rect">
            <a:avLst/>
          </a:prstGeom>
        </p:spPr>
      </p:pic>
    </p:spTree>
    <p:extLst>
      <p:ext uri="{BB962C8B-B14F-4D97-AF65-F5344CB8AC3E}">
        <p14:creationId xmlns:p14="http://schemas.microsoft.com/office/powerpoint/2010/main" val="4137539771"/>
      </p:ext>
    </p:extLst>
  </p:cSld>
  <p:clrMapOvr>
    <a:masterClrMapping/>
  </p:clrMapOvr>
  <p:transition advClick="0" advTm="10000">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18290</TotalTime>
  <Words>9315</Words>
  <Application>Microsoft Office PowerPoint</Application>
  <PresentationFormat>On-screen Show (4:3)</PresentationFormat>
  <Paragraphs>1118</Paragraphs>
  <Slides>123</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123</vt:i4>
      </vt:variant>
    </vt:vector>
  </HeadingPairs>
  <TitlesOfParts>
    <vt:vector size="133" baseType="lpstr">
      <vt:lpstr>Arial</vt:lpstr>
      <vt:lpstr>Calibri</vt:lpstr>
      <vt:lpstr>Cambria</vt:lpstr>
      <vt:lpstr>Courier New</vt:lpstr>
      <vt:lpstr>Monotype Sorts</vt:lpstr>
      <vt:lpstr>Tahoma</vt:lpstr>
      <vt:lpstr>Wingdings</vt:lpstr>
      <vt:lpstr>Wingdings 2</vt:lpstr>
      <vt:lpstr>Wingdings 3</vt:lpstr>
      <vt:lpstr>Office Theme</vt:lpstr>
      <vt:lpstr>PowerPoint Presentation</vt:lpstr>
      <vt:lpstr>You’re the Teacher!</vt:lpstr>
      <vt:lpstr>Agenda</vt:lpstr>
      <vt:lpstr>Poll Worker Qualifications</vt:lpstr>
      <vt:lpstr>PowerPoint Presentation</vt:lpstr>
      <vt:lpstr>What to Do If… - P.3</vt:lpstr>
      <vt:lpstr>Before Any Official Duties - P.5</vt:lpstr>
      <vt:lpstr>Before Opening the Polls</vt:lpstr>
      <vt:lpstr>Before Opening the Polls</vt:lpstr>
      <vt:lpstr>Open the Poll</vt:lpstr>
      <vt:lpstr>WHAT IF – Problems Opening the Poll</vt:lpstr>
      <vt:lpstr>WHAT IF – Problems Opening the Poll</vt:lpstr>
      <vt:lpstr>WHAT IF – Problems Opening the Poll</vt:lpstr>
      <vt:lpstr>During Voting Hours</vt:lpstr>
      <vt:lpstr>Video 1 – Voting Process</vt:lpstr>
      <vt:lpstr>PowerPoint Presentation</vt:lpstr>
      <vt:lpstr>PowerPoint Presentation</vt:lpstr>
      <vt:lpstr>PowerPoint Presentation</vt:lpstr>
      <vt:lpstr>PowerPoint Presentation</vt:lpstr>
      <vt:lpstr>PowerPoint Presentation</vt:lpstr>
      <vt:lpstr>How to Verify the Name Step 4 P.23</vt:lpstr>
      <vt:lpstr>How to Verify the DOB Step 4 (Supplemental) P.23</vt:lpstr>
      <vt:lpstr>How to Verify the Address Step 4 (Supplemental) P.23</vt:lpstr>
      <vt:lpstr>How to Process Voters into the Poll Step 5 - P.23 </vt:lpstr>
      <vt:lpstr>PowerPoint Presentation</vt:lpstr>
      <vt:lpstr>Assessing Validity of ID  Step 6 (Supplemental) P.23</vt:lpstr>
      <vt:lpstr>Assessing Validity of ID  Step 6 (Supplemental) P.23</vt:lpstr>
      <vt:lpstr>How to Process Voters into the Poll Step 7 - P.24</vt:lpstr>
      <vt:lpstr>How to Process Voters into the Poll Step 8 - P.24</vt:lpstr>
      <vt:lpstr>How to Process Voters into the Poll Step 9a-b - P.24</vt:lpstr>
      <vt:lpstr>Crossover Voting is a Crime</vt:lpstr>
      <vt:lpstr>How to Process Voters into the Poll Step 10-11 - P.24</vt:lpstr>
      <vt:lpstr>How to Process Voters into the Poll Step 12-13 - P.24</vt:lpstr>
      <vt:lpstr>How to Process Voters into the Poll Step 14-15 - P.24</vt:lpstr>
      <vt:lpstr>Fail-safe Voting  (Pages 25-26 of training guide)</vt:lpstr>
      <vt:lpstr>Fail-safe Voting</vt:lpstr>
      <vt:lpstr>Voter States an Address that does not Compare (Fail-safe Voting) P.25-26</vt:lpstr>
      <vt:lpstr>Voter States an Address that Does Not Compare (Fail-safe Voting) P.25-26</vt:lpstr>
      <vt:lpstr>Voter not In the PVR List (Fail-safe Voting) P.26</vt:lpstr>
      <vt:lpstr>Voter States an Address that does not Compare (Fail-safe Voting) P.25-26</vt:lpstr>
      <vt:lpstr>Voter States an Address that does not Compare (Fail-safe Voting) P.25-26</vt:lpstr>
      <vt:lpstr>Voter Believes they have the Wrong Ballot (Fail-safe Voting) P.25-26</vt:lpstr>
      <vt:lpstr>Voter Received an Absentee Ballot (Fail-safe Voting) P.26</vt:lpstr>
      <vt:lpstr>Voter is Marked as Having Already Voted (Fail-safe Voting) P.26</vt:lpstr>
      <vt:lpstr>Ineligible Voters (Fail-safe Voting) P.25-26</vt:lpstr>
      <vt:lpstr>PVR List is Marked as “Inactive” (Fail-safe Voting) P.25-26</vt:lpstr>
      <vt:lpstr>Election Day Issues</vt:lpstr>
      <vt:lpstr>Procedure for Assisting Voters P.36-37</vt:lpstr>
      <vt:lpstr>Limits on Assisting Voters P.36-37</vt:lpstr>
      <vt:lpstr>Important Reminders on Assistance to Voters</vt:lpstr>
      <vt:lpstr>Poll Watchers and Vote Challenges P. 49-52</vt:lpstr>
      <vt:lpstr>Poll Watchers Can…</vt:lpstr>
      <vt:lpstr>Poll Watchers Cannot…</vt:lpstr>
      <vt:lpstr>Electioneering     P.53, 55</vt:lpstr>
      <vt:lpstr>Electioneering     P.55</vt:lpstr>
      <vt:lpstr>Spoiled Ballots     P.57</vt:lpstr>
      <vt:lpstr>Abandoned Ballots     P.58</vt:lpstr>
      <vt:lpstr>Abandoned Ballot Log - P.61</vt:lpstr>
      <vt:lpstr>Conflict Resolution</vt:lpstr>
      <vt:lpstr>Candidates in the Poll</vt:lpstr>
      <vt:lpstr>Advanced Procedures </vt:lpstr>
      <vt:lpstr>PowerPoint Presentation</vt:lpstr>
      <vt:lpstr>Accessible Polling Sites</vt:lpstr>
      <vt:lpstr>Do You Have What You Need? P. 9-15 </vt:lpstr>
      <vt:lpstr>Posting Required Information Required - P. 13</vt:lpstr>
      <vt:lpstr>Posting Required Information Recommended - P. 13</vt:lpstr>
      <vt:lpstr>Activate the DS 200 Tabulator  P. 10</vt:lpstr>
      <vt:lpstr>Activate the Marking Devices  P. 9</vt:lpstr>
      <vt:lpstr>Activate the Marking Devices  P. 9</vt:lpstr>
      <vt:lpstr>Activate the ExpressPoll Tablets P. 10</vt:lpstr>
      <vt:lpstr>Activate the ExpressPoll Tablets P. 10</vt:lpstr>
      <vt:lpstr>ExpressPoll Tablets </vt:lpstr>
      <vt:lpstr>Who Is Allowed in the Polls?</vt:lpstr>
      <vt:lpstr>Exit Polls</vt:lpstr>
      <vt:lpstr>PowerPoint Presentation</vt:lpstr>
      <vt:lpstr>Issues for Poll Judges</vt:lpstr>
      <vt:lpstr>How to Review Photo ID – P. 35</vt:lpstr>
      <vt:lpstr>How to Review Photo ID – P. 35</vt:lpstr>
      <vt:lpstr>PowerPoint Presentation</vt:lpstr>
      <vt:lpstr>Fail-Safe Voting, etc. (Pages 25-26 of training guide)</vt:lpstr>
      <vt:lpstr>Voter Believes their Assigned Ballot is Incorrect</vt:lpstr>
      <vt:lpstr>Address Differs From PVR List - Problem/Procedure…</vt:lpstr>
      <vt:lpstr>Address Differs From PVR List – Solution</vt:lpstr>
      <vt:lpstr>Voter Not Found in PVR List – Problem/Procedure…</vt:lpstr>
      <vt:lpstr>Eligible Voter at the Wrong Poll</vt:lpstr>
      <vt:lpstr>Eligible Voter at the Wrong Poll – P.29</vt:lpstr>
      <vt:lpstr>Polling Site Change – P.25-26</vt:lpstr>
      <vt:lpstr>If a Voter Presents this Form at a Poll – P.29</vt:lpstr>
      <vt:lpstr>Provisional Voting Procedures</vt:lpstr>
      <vt:lpstr>Provisional Voting</vt:lpstr>
      <vt:lpstr>How to Process A Provisional Voter (Step 1-2) P.39</vt:lpstr>
      <vt:lpstr>How to Process A Provisional Voter (Step 3-5) p.39</vt:lpstr>
      <vt:lpstr>PowerPoint Presentation</vt:lpstr>
      <vt:lpstr>PowerPoint Presentation</vt:lpstr>
      <vt:lpstr>How to Process a Provisional Voter P.40</vt:lpstr>
      <vt:lpstr>How to Process a Provisional Voter  P.40</vt:lpstr>
      <vt:lpstr>Provisional Ballot Transport  P.40</vt:lpstr>
      <vt:lpstr>Poll Watcher Challenges P.49</vt:lpstr>
      <vt:lpstr>Poll Watcher Challenges P.51</vt:lpstr>
      <vt:lpstr>Poll Watcher Challenges P.52 </vt:lpstr>
      <vt:lpstr>Poll Watcher Challenges P.49</vt:lpstr>
      <vt:lpstr>Exercise One </vt:lpstr>
      <vt:lpstr>Exercise Two </vt:lpstr>
      <vt:lpstr>Exercise Three </vt:lpstr>
      <vt:lpstr>Exercise Four </vt:lpstr>
      <vt:lpstr>Closing the Poll – P. 65</vt:lpstr>
      <vt:lpstr>Closing the DS 200 Tabulator – P. 66 </vt:lpstr>
      <vt:lpstr>Closing the DS 200 Tabulator – P. 66 </vt:lpstr>
      <vt:lpstr>Closing Other Voting Equipment   P. 65-66</vt:lpstr>
      <vt:lpstr>Poll Worker Certificate – P. 71 </vt:lpstr>
      <vt:lpstr>PowerPoint Presentation</vt:lpstr>
      <vt:lpstr>Deliver to County Clerk</vt:lpstr>
      <vt:lpstr>PowerPoint Presentation</vt:lpstr>
      <vt:lpstr>Early Voting </vt:lpstr>
      <vt:lpstr>Early Voting</vt:lpstr>
      <vt:lpstr>PowerPoint Presentation</vt:lpstr>
      <vt:lpstr>Opening &amp; Processing Absentee Ballots</vt:lpstr>
      <vt:lpstr>Opening &amp; Processing Absentee Ballots</vt:lpstr>
      <vt:lpstr>Validity of Absentee Ballots</vt:lpstr>
      <vt:lpstr>Provisional Absentee Ballots</vt:lpstr>
      <vt:lpstr>Counting Absentee Ballots</vt:lpstr>
      <vt:lpstr>And Remember: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Davidson SBEC</dc:creator>
  <cp:lastModifiedBy>Bernetta Lindsey</cp:lastModifiedBy>
  <cp:revision>493</cp:revision>
  <cp:lastPrinted>2023-12-04T20:32:59Z</cp:lastPrinted>
  <dcterms:created xsi:type="dcterms:W3CDTF">2015-07-15T19:29:38Z</dcterms:created>
  <dcterms:modified xsi:type="dcterms:W3CDTF">2024-01-05T18:29:04Z</dcterms:modified>
</cp:coreProperties>
</file>